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3" r:id="rId1"/>
  </p:sldMasterIdLst>
  <p:notesMasterIdLst>
    <p:notesMasterId r:id="rId57"/>
  </p:notesMasterIdLst>
  <p:handoutMasterIdLst>
    <p:handoutMasterId r:id="rId58"/>
  </p:handoutMasterIdLst>
  <p:sldIdLst>
    <p:sldId id="256" r:id="rId2"/>
    <p:sldId id="286" r:id="rId3"/>
    <p:sldId id="287" r:id="rId4"/>
    <p:sldId id="353" r:id="rId5"/>
    <p:sldId id="594" r:id="rId6"/>
    <p:sldId id="656" r:id="rId7"/>
    <p:sldId id="601" r:id="rId8"/>
    <p:sldId id="602" r:id="rId9"/>
    <p:sldId id="611" r:id="rId10"/>
    <p:sldId id="610" r:id="rId11"/>
    <p:sldId id="640" r:id="rId12"/>
    <p:sldId id="641" r:id="rId13"/>
    <p:sldId id="631" r:id="rId14"/>
    <p:sldId id="659" r:id="rId15"/>
    <p:sldId id="657" r:id="rId16"/>
    <p:sldId id="660" r:id="rId17"/>
    <p:sldId id="663" r:id="rId18"/>
    <p:sldId id="665" r:id="rId19"/>
    <p:sldId id="667" r:id="rId20"/>
    <p:sldId id="668" r:id="rId21"/>
    <p:sldId id="669" r:id="rId22"/>
    <p:sldId id="674" r:id="rId23"/>
    <p:sldId id="676" r:id="rId24"/>
    <p:sldId id="677" r:id="rId25"/>
    <p:sldId id="680" r:id="rId26"/>
    <p:sldId id="605" r:id="rId27"/>
    <p:sldId id="681" r:id="rId28"/>
    <p:sldId id="682" r:id="rId29"/>
    <p:sldId id="683" r:id="rId30"/>
    <p:sldId id="684" r:id="rId31"/>
    <p:sldId id="606" r:id="rId32"/>
    <p:sldId id="686" r:id="rId33"/>
    <p:sldId id="642" r:id="rId34"/>
    <p:sldId id="608" r:id="rId35"/>
    <p:sldId id="687" r:id="rId36"/>
    <p:sldId id="644" r:id="rId37"/>
    <p:sldId id="689" r:id="rId38"/>
    <p:sldId id="692" r:id="rId39"/>
    <p:sldId id="693" r:id="rId40"/>
    <p:sldId id="603" r:id="rId41"/>
    <p:sldId id="604" r:id="rId42"/>
    <p:sldId id="633" r:id="rId43"/>
    <p:sldId id="634" r:id="rId44"/>
    <p:sldId id="635" r:id="rId45"/>
    <p:sldId id="636" r:id="rId46"/>
    <p:sldId id="637" r:id="rId47"/>
    <p:sldId id="699" r:id="rId48"/>
    <p:sldId id="701" r:id="rId49"/>
    <p:sldId id="703" r:id="rId50"/>
    <p:sldId id="697" r:id="rId51"/>
    <p:sldId id="698" r:id="rId52"/>
    <p:sldId id="355" r:id="rId53"/>
    <p:sldId id="694" r:id="rId54"/>
    <p:sldId id="356" r:id="rId55"/>
    <p:sldId id="272" r:id="rId56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rstin Frailey" initials="KF" lastIdx="1" clrIdx="0">
    <p:extLst>
      <p:ext uri="{19B8F6BF-5375-455C-9EA6-DF929625EA0E}">
        <p15:presenceInfo xmlns:p15="http://schemas.microsoft.com/office/powerpoint/2012/main" userId="69679b3ff97526c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8EC5"/>
    <a:srgbClr val="FFFFFF"/>
    <a:srgbClr val="EF3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CADCD9"/>
          </a:solidFill>
        </a:fill>
      </a:tcStyle>
    </a:wholeTbl>
    <a:band2H>
      <a:tcTxStyle/>
      <a:tcStyle>
        <a:tcBdr/>
        <a:fill>
          <a:solidFill>
            <a:srgbClr val="E6EE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212121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21212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8"/>
    <p:restoredTop sz="84243"/>
  </p:normalViewPr>
  <p:slideViewPr>
    <p:cSldViewPr snapToGrid="0" snapToObjects="1">
      <p:cViewPr>
        <p:scale>
          <a:sx n="80" d="100"/>
          <a:sy n="80" d="100"/>
        </p:scale>
        <p:origin x="868" y="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0" d="100"/>
          <a:sy n="70" d="100"/>
        </p:scale>
        <p:origin x="241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D7E288-B285-C843-AEFA-F0D06D3E9A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13797D-2267-9649-9BD2-DBB79DD266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AF4195-C5CC-2D4E-B352-779B157250B0}" type="datetimeFigureOut">
              <a:rPr lang="en-US" smtClean="0"/>
              <a:t>9/1/2021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0108AE-7D84-A44B-B361-1EC9FE18C1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C03EB-B539-3741-8AD3-D127D846D2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ED6FEC-26A1-6447-9BA1-A154765974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290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png>
</file>

<file path=ppt/media/image20.tiff>
</file>

<file path=ppt/media/image21.tiff>
</file>

<file path=ppt/media/image3.png>
</file>

<file path=ppt/media/image4.png>
</file>

<file path=ppt/media/image5.jpe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>
        <a:latin typeface="+mn-lt"/>
        <a:ea typeface="+mn-ea"/>
        <a:cs typeface="+mn-cs"/>
        <a:sym typeface="Helvetica Neue"/>
      </a:defRPr>
    </a:lvl1pPr>
    <a:lvl2pPr indent="228600" latinLnBrk="0">
      <a:defRPr>
        <a:latin typeface="+mn-lt"/>
        <a:ea typeface="+mn-ea"/>
        <a:cs typeface="+mn-cs"/>
        <a:sym typeface="Helvetica Neue"/>
      </a:defRPr>
    </a:lvl2pPr>
    <a:lvl3pPr indent="457200" latinLnBrk="0">
      <a:defRPr>
        <a:latin typeface="+mn-lt"/>
        <a:ea typeface="+mn-ea"/>
        <a:cs typeface="+mn-cs"/>
        <a:sym typeface="Helvetica Neue"/>
      </a:defRPr>
    </a:lvl3pPr>
    <a:lvl4pPr indent="685800" latinLnBrk="0">
      <a:defRPr>
        <a:latin typeface="+mn-lt"/>
        <a:ea typeface="+mn-ea"/>
        <a:cs typeface="+mn-cs"/>
        <a:sym typeface="Helvetica Neue"/>
      </a:defRPr>
    </a:lvl4pPr>
    <a:lvl5pPr indent="914400" latinLnBrk="0">
      <a:defRPr>
        <a:latin typeface="+mn-lt"/>
        <a:ea typeface="+mn-ea"/>
        <a:cs typeface="+mn-cs"/>
        <a:sym typeface="Helvetica Neue"/>
      </a:defRPr>
    </a:lvl5pPr>
    <a:lvl6pPr indent="1143000" latinLnBrk="0">
      <a:defRPr>
        <a:latin typeface="+mn-lt"/>
        <a:ea typeface="+mn-ea"/>
        <a:cs typeface="+mn-cs"/>
        <a:sym typeface="Helvetica Neue"/>
      </a:defRPr>
    </a:lvl6pPr>
    <a:lvl7pPr indent="1371600" latinLnBrk="0">
      <a:defRPr>
        <a:latin typeface="+mn-lt"/>
        <a:ea typeface="+mn-ea"/>
        <a:cs typeface="+mn-cs"/>
        <a:sym typeface="Helvetica Neue"/>
      </a:defRPr>
    </a:lvl7pPr>
    <a:lvl8pPr indent="1600200" latinLnBrk="0">
      <a:defRPr>
        <a:latin typeface="+mn-lt"/>
        <a:ea typeface="+mn-ea"/>
        <a:cs typeface="+mn-cs"/>
        <a:sym typeface="Helvetica Neue"/>
      </a:defRPr>
    </a:lvl8pPr>
    <a:lvl9pPr indent="1828800" latinLnBrk="0">
      <a:defRPr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496671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734292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just to head off questions down the line.  We don’t need to go into any of these details</a:t>
            </a:r>
          </a:p>
        </p:txBody>
      </p:sp>
    </p:spTree>
    <p:extLst>
      <p:ext uri="{BB962C8B-B14F-4D97-AF65-F5344CB8AC3E}">
        <p14:creationId xmlns:p14="http://schemas.microsoft.com/office/powerpoint/2010/main" val="4016907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hbr.org</a:t>
            </a:r>
            <a:r>
              <a:rPr lang="en-US" dirty="0"/>
              <a:t>/2017/06/a-refresher-on-ab-testing</a:t>
            </a:r>
          </a:p>
        </p:txBody>
      </p:sp>
    </p:spTree>
    <p:extLst>
      <p:ext uri="{BB962C8B-B14F-4D97-AF65-F5344CB8AC3E}">
        <p14:creationId xmlns:p14="http://schemas.microsoft.com/office/powerpoint/2010/main" val="2748744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5608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3555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developer.amazon.com</a:t>
            </a:r>
            <a:r>
              <a:rPr lang="en-US" dirty="0"/>
              <a:t>/</a:t>
            </a:r>
            <a:r>
              <a:rPr lang="en-US" dirty="0" err="1"/>
              <a:t>fr</a:t>
            </a:r>
            <a:r>
              <a:rPr lang="en-US" dirty="0"/>
              <a:t>/blogs/</a:t>
            </a:r>
            <a:r>
              <a:rPr lang="en-US" dirty="0" err="1"/>
              <a:t>alexa</a:t>
            </a:r>
            <a:r>
              <a:rPr lang="en-US" dirty="0"/>
              <a:t>/post/d70feab5-931f-4f49-a072-4d71435a10f1/alexa-scientists-present-two-new-techniques-to-improve-wake-word-performance</a:t>
            </a:r>
          </a:p>
        </p:txBody>
      </p:sp>
    </p:spTree>
    <p:extLst>
      <p:ext uri="{BB962C8B-B14F-4D97-AF65-F5344CB8AC3E}">
        <p14:creationId xmlns:p14="http://schemas.microsoft.com/office/powerpoint/2010/main" val="5384415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www.businessinsider.com</a:t>
            </a:r>
            <a:r>
              <a:rPr lang="en-US" dirty="0"/>
              <a:t>/facebook-vs-snapchat-in-computer-vision-2017-3</a:t>
            </a:r>
          </a:p>
        </p:txBody>
      </p:sp>
    </p:spTree>
    <p:extLst>
      <p:ext uri="{BB962C8B-B14F-4D97-AF65-F5344CB8AC3E}">
        <p14:creationId xmlns:p14="http://schemas.microsoft.com/office/powerpoint/2010/main" val="8582517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hbr.org</a:t>
            </a:r>
            <a:r>
              <a:rPr lang="en-US" dirty="0"/>
              <a:t>/2017/06/a-refresher-on-ab-testing</a:t>
            </a:r>
          </a:p>
        </p:txBody>
      </p:sp>
    </p:spTree>
    <p:extLst>
      <p:ext uri="{BB962C8B-B14F-4D97-AF65-F5344CB8AC3E}">
        <p14:creationId xmlns:p14="http://schemas.microsoft.com/office/powerpoint/2010/main" val="210119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53352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8455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21549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10587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normaldeviate.wordpress.com</a:t>
            </a:r>
            <a:r>
              <a:rPr lang="en-US" dirty="0"/>
              <a:t>/2012/06/12/statistics-versus-machine-learning-5-2/</a:t>
            </a:r>
          </a:p>
        </p:txBody>
      </p:sp>
    </p:spTree>
    <p:extLst>
      <p:ext uri="{BB962C8B-B14F-4D97-AF65-F5344CB8AC3E}">
        <p14:creationId xmlns:p14="http://schemas.microsoft.com/office/powerpoint/2010/main" val="3357503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49985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53515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02398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884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bg>
      <p:bgPr>
        <a:solidFill>
          <a:srgbClr val="3088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Shape 62" descr="Shape 62">
            <a:extLst>
              <a:ext uri="{FF2B5EF4-FFF2-40B4-BE49-F238E27FC236}">
                <a16:creationId xmlns:a16="http://schemas.microsoft.com/office/drawing/2014/main" id="{C329F1DD-BD45-CA42-990C-0D31E804C0F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2539558" y="0"/>
            <a:ext cx="4064882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64">
            <a:extLst>
              <a:ext uri="{FF2B5EF4-FFF2-40B4-BE49-F238E27FC236}">
                <a16:creationId xmlns:a16="http://schemas.microsoft.com/office/drawing/2014/main" id="{E94F0749-6D04-224B-B4D2-68959D5D11D6}"/>
              </a:ext>
            </a:extLst>
          </p:cNvPr>
          <p:cNvSpPr/>
          <p:nvPr/>
        </p:nvSpPr>
        <p:spPr>
          <a:xfrm>
            <a:off x="1213949" y="3467249"/>
            <a:ext cx="6716102" cy="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" name="Shape 65">
            <a:extLst>
              <a:ext uri="{FF2B5EF4-FFF2-40B4-BE49-F238E27FC236}">
                <a16:creationId xmlns:a16="http://schemas.microsoft.com/office/drawing/2014/main" id="{0796D25E-5142-534E-9C75-382E2B32E7D6}"/>
              </a:ext>
            </a:extLst>
          </p:cNvPr>
          <p:cNvSpPr/>
          <p:nvPr/>
        </p:nvSpPr>
        <p:spPr>
          <a:xfrm>
            <a:off x="1213949" y="1454599"/>
            <a:ext cx="6716102" cy="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" name="Shape 63">
            <a:extLst>
              <a:ext uri="{FF2B5EF4-FFF2-40B4-BE49-F238E27FC236}">
                <a16:creationId xmlns:a16="http://schemas.microsoft.com/office/drawing/2014/main" id="{9699427B-0B99-974C-9B52-DD92F0829E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1650962"/>
            <a:ext cx="8520602" cy="1645131"/>
          </a:xfrm>
          <a:prstGeom prst="rect">
            <a:avLst/>
          </a:prstGeom>
        </p:spPr>
        <p:txBody>
          <a:bodyPr anchor="ctr"/>
          <a:lstStyle>
            <a:lvl1pPr algn="ctr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14" name="Shape 66" descr="Shape 66">
            <a:extLst>
              <a:ext uri="{FF2B5EF4-FFF2-40B4-BE49-F238E27FC236}">
                <a16:creationId xmlns:a16="http://schemas.microsoft.com/office/drawing/2014/main" id="{D08C5CC0-F574-F04B-911A-16BD99B5C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94692486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9" name="Shape 23"/>
          <p:cNvSpPr txBox="1"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lvl="0">
              <a:defRPr sz="1400"/>
            </a:pPr>
            <a:r>
              <a:rPr lang="en-US"/>
              <a:t>Edit Master text styles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Shape 87">
            <a:extLst>
              <a:ext uri="{FF2B5EF4-FFF2-40B4-BE49-F238E27FC236}">
                <a16:creationId xmlns:a16="http://schemas.microsoft.com/office/drawing/2014/main" id="{134FF76F-98EE-9143-B293-A196A2CE30D9}"/>
              </a:ext>
            </a:extLst>
          </p:cNvPr>
          <p:cNvSpPr/>
          <p:nvPr userDrawn="1"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659410BE-C7B7-FD47-845B-DA52BD77D91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24464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Shape 90" descr="Shape 90">
            <a:extLst>
              <a:ext uri="{FF2B5EF4-FFF2-40B4-BE49-F238E27FC236}">
                <a16:creationId xmlns:a16="http://schemas.microsoft.com/office/drawing/2014/main" id="{C3BF79A4-0F81-444F-A837-A84000E9F27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328EC5"/>
                </a:solidFill>
              </a:defRPr>
            </a:lvl1pPr>
          </a:lstStyle>
          <a:p>
            <a:r>
              <a:rPr lang="en-US" dirty="0"/>
              <a:t>Header</a:t>
            </a:r>
            <a:endParaRPr dirty="0"/>
          </a:p>
        </p:txBody>
      </p:sp>
      <p:sp>
        <p:nvSpPr>
          <p:cNvPr id="6" name="Body Level One…">
            <a:extLst>
              <a:ext uri="{FF2B5EF4-FFF2-40B4-BE49-F238E27FC236}">
                <a16:creationId xmlns:a16="http://schemas.microsoft.com/office/drawing/2014/main" id="{64424CD2-6466-E140-BB1C-42649A90C6D6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7" name="Shape 57">
            <a:extLst>
              <a:ext uri="{FF2B5EF4-FFF2-40B4-BE49-F238E27FC236}">
                <a16:creationId xmlns:a16="http://schemas.microsoft.com/office/drawing/2014/main" id="{89C666BB-36C4-AF40-A6E0-0A9D79CDCE66}"/>
              </a:ext>
            </a:extLst>
          </p:cNvPr>
          <p:cNvSpPr/>
          <p:nvPr userDrawn="1"/>
        </p:nvSpPr>
        <p:spPr>
          <a:xfrm>
            <a:off x="341447" y="804366"/>
            <a:ext cx="8511304" cy="0"/>
          </a:xfrm>
          <a:prstGeom prst="line">
            <a:avLst/>
          </a:prstGeom>
          <a:ln w="31750">
            <a:solidFill>
              <a:srgbClr val="328EC5"/>
            </a:solidFill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222828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body">
    <p:bg>
      <p:bgPr>
        <a:solidFill>
          <a:srgbClr val="FFFFF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2826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2856049" y="1667444"/>
            <a:ext cx="5175001" cy="1807271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/>
            </a:lvl1pPr>
          </a:lstStyle>
          <a:p>
            <a:r>
              <a:rPr kumimoji="0" lang="en-US" sz="4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xima Nova"/>
                <a:sym typeface="Proxima Nova"/>
              </a:rPr>
              <a:t>Intro to</a:t>
            </a:r>
            <a:br>
              <a:rPr lang="en-US" dirty="0"/>
            </a:br>
            <a:r>
              <a:rPr kumimoji="0" lang="en-US" sz="4600" b="1" i="0" u="none" strike="noStrike" kern="0" cap="none" spc="0" normalizeH="0" baseline="0" noProof="0" dirty="0">
                <a:ln>
                  <a:noFill/>
                </a:ln>
                <a:solidFill>
                  <a:srgbClr val="EF3969"/>
                </a:solidFill>
                <a:effectLst/>
                <a:uLnTx/>
                <a:uFillTx/>
                <a:latin typeface="Proxima Nova"/>
                <a:sym typeface="Proxima Nova"/>
              </a:rPr>
              <a:t>TITLE</a:t>
            </a:r>
            <a:endParaRPr dirty="0"/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4" name="Shape 56">
            <a:extLst>
              <a:ext uri="{FF2B5EF4-FFF2-40B4-BE49-F238E27FC236}">
                <a16:creationId xmlns:a16="http://schemas.microsoft.com/office/drawing/2014/main" id="{36B9C5F9-FF51-A749-BC1C-E1F1BA212A66}"/>
              </a:ext>
            </a:extLst>
          </p:cNvPr>
          <p:cNvSpPr/>
          <p:nvPr/>
        </p:nvSpPr>
        <p:spPr>
          <a:xfrm>
            <a:off x="2856050" y="3621999"/>
            <a:ext cx="5175001" cy="1"/>
          </a:xfrm>
          <a:prstGeom prst="line">
            <a:avLst/>
          </a:prstGeom>
          <a:ln w="19050">
            <a:solidFill>
              <a:srgbClr val="EF3969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" name="Shape 57">
            <a:extLst>
              <a:ext uri="{FF2B5EF4-FFF2-40B4-BE49-F238E27FC236}">
                <a16:creationId xmlns:a16="http://schemas.microsoft.com/office/drawing/2014/main" id="{5D3E4BC1-38DA-0049-9DEC-2623EA126E35}"/>
              </a:ext>
            </a:extLst>
          </p:cNvPr>
          <p:cNvSpPr/>
          <p:nvPr/>
        </p:nvSpPr>
        <p:spPr>
          <a:xfrm>
            <a:off x="2856050" y="1521474"/>
            <a:ext cx="5175001" cy="1"/>
          </a:xfrm>
          <a:prstGeom prst="line">
            <a:avLst/>
          </a:prstGeom>
          <a:ln w="19050">
            <a:solidFill>
              <a:srgbClr val="EF3969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6" name="Shape 55" descr="Shape 55">
            <a:extLst>
              <a:ext uri="{FF2B5EF4-FFF2-40B4-BE49-F238E27FC236}">
                <a16:creationId xmlns:a16="http://schemas.microsoft.com/office/drawing/2014/main" id="{55C00466-9612-7642-8D5E-E54E2C8CF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273" y="1521486"/>
            <a:ext cx="1312851" cy="210052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77746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hape 87">
            <a:extLst>
              <a:ext uri="{FF2B5EF4-FFF2-40B4-BE49-F238E27FC236}">
                <a16:creationId xmlns:a16="http://schemas.microsoft.com/office/drawing/2014/main" id="{01810CA7-23CF-2B4E-B07C-FE65F5DAE3B0}"/>
              </a:ext>
            </a:extLst>
          </p:cNvPr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Title</a:t>
            </a:r>
            <a:endParaRPr lang="en-US" dirty="0"/>
          </a:p>
        </p:txBody>
      </p:sp>
      <p:pic>
        <p:nvPicPr>
          <p:cNvPr id="7" name="Shape 90" descr="Shape 90">
            <a:extLst>
              <a:ext uri="{FF2B5EF4-FFF2-40B4-BE49-F238E27FC236}">
                <a16:creationId xmlns:a16="http://schemas.microsoft.com/office/drawing/2014/main" id="{EB199BFB-B592-7843-BC5C-49437B037A0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1435332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3473" y="1152475"/>
            <a:ext cx="7618827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Shape 90" descr="Shape 90">
            <a:extLst>
              <a:ext uri="{FF2B5EF4-FFF2-40B4-BE49-F238E27FC236}">
                <a16:creationId xmlns:a16="http://schemas.microsoft.com/office/drawing/2014/main" id="{EB199BFB-B592-7843-BC5C-49437B037A0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104">
            <a:extLst>
              <a:ext uri="{FF2B5EF4-FFF2-40B4-BE49-F238E27FC236}">
                <a16:creationId xmlns:a16="http://schemas.microsoft.com/office/drawing/2014/main" id="{AE77361A-51AF-444B-939C-07A2D97A92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3474" y="196349"/>
            <a:ext cx="5704802" cy="572702"/>
          </a:xfrm>
          <a:prstGeom prst="rect">
            <a:avLst/>
          </a:prstGeom>
        </p:spPr>
        <p:txBody>
          <a:bodyPr/>
          <a:lstStyle>
            <a:lvl1pPr defTabSz="822959">
              <a:defRPr sz="2520" b="1">
                <a:solidFill>
                  <a:srgbClr val="EF3969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0850270B-C431-EA48-8DFC-3963072D4A21}"/>
              </a:ext>
            </a:extLst>
          </p:cNvPr>
          <p:cNvSpPr/>
          <p:nvPr/>
        </p:nvSpPr>
        <p:spPr>
          <a:xfrm>
            <a:off x="-2" y="0"/>
            <a:ext cx="999904" cy="965401"/>
          </a:xfrm>
          <a:prstGeom prst="rect">
            <a:avLst/>
          </a:prstGeom>
          <a:solidFill>
            <a:srgbClr val="EF3969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" name="1">
            <a:extLst>
              <a:ext uri="{FF2B5EF4-FFF2-40B4-BE49-F238E27FC236}">
                <a16:creationId xmlns:a16="http://schemas.microsoft.com/office/drawing/2014/main" id="{16B1BEF3-61DC-2942-AF47-638480B7F1EB}"/>
              </a:ext>
            </a:extLst>
          </p:cNvPr>
          <p:cNvSpPr txBox="1"/>
          <p:nvPr/>
        </p:nvSpPr>
        <p:spPr>
          <a:xfrm>
            <a:off x="-2" y="162674"/>
            <a:ext cx="999904" cy="6400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1424" tIns="91424" rIns="91424" bIns="91424" numCol="1" anchor="ctr">
            <a:spAutoFit/>
          </a:bodyPr>
          <a:lstStyle>
            <a:lvl1pPr algn="ctr">
              <a:defRPr sz="3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08405002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9" name="Shape 23"/>
          <p:cNvSpPr txBox="1"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lvl="0">
              <a:defRPr sz="1400"/>
            </a:pPr>
            <a:r>
              <a:rPr lang="en-US"/>
              <a:t>Edit Master text styles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Shape 87">
            <a:extLst>
              <a:ext uri="{FF2B5EF4-FFF2-40B4-BE49-F238E27FC236}">
                <a16:creationId xmlns:a16="http://schemas.microsoft.com/office/drawing/2014/main" id="{134FF76F-98EE-9143-B293-A196A2CE30D9}"/>
              </a:ext>
            </a:extLst>
          </p:cNvPr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659410BE-C7B7-FD47-845B-DA52BD77D91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Title</a:t>
            </a:r>
            <a:endParaRPr lang="en-US" dirty="0"/>
          </a:p>
        </p:txBody>
      </p:sp>
      <p:sp>
        <p:nvSpPr>
          <p:cNvPr id="8" name="Shape 87">
            <a:extLst>
              <a:ext uri="{FF2B5EF4-FFF2-40B4-BE49-F238E27FC236}">
                <a16:creationId xmlns:a16="http://schemas.microsoft.com/office/drawing/2014/main" id="{DCEB6297-4A6F-6643-9776-2B36166E9AA5}"/>
              </a:ext>
            </a:extLst>
          </p:cNvPr>
          <p:cNvSpPr/>
          <p:nvPr userDrawn="1"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29203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Shape 90" descr="Shape 90">
            <a:extLst>
              <a:ext uri="{FF2B5EF4-FFF2-40B4-BE49-F238E27FC236}">
                <a16:creationId xmlns:a16="http://schemas.microsoft.com/office/drawing/2014/main" id="{C3BF79A4-0F81-444F-A837-A84000E9F27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328EC5"/>
                </a:solidFill>
              </a:defRPr>
            </a:lvl1pPr>
          </a:lstStyle>
          <a:p>
            <a:r>
              <a:rPr lang="en-US" dirty="0"/>
              <a:t>Header</a:t>
            </a:r>
            <a:endParaRPr dirty="0"/>
          </a:p>
        </p:txBody>
      </p:sp>
      <p:sp>
        <p:nvSpPr>
          <p:cNvPr id="6" name="Body Level One…">
            <a:extLst>
              <a:ext uri="{FF2B5EF4-FFF2-40B4-BE49-F238E27FC236}">
                <a16:creationId xmlns:a16="http://schemas.microsoft.com/office/drawing/2014/main" id="{64424CD2-6466-E140-BB1C-42649A90C6D6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7" name="Shape 57">
            <a:extLst>
              <a:ext uri="{FF2B5EF4-FFF2-40B4-BE49-F238E27FC236}">
                <a16:creationId xmlns:a16="http://schemas.microsoft.com/office/drawing/2014/main" id="{89C666BB-36C4-AF40-A6E0-0A9D79CDCE66}"/>
              </a:ext>
            </a:extLst>
          </p:cNvPr>
          <p:cNvSpPr/>
          <p:nvPr/>
        </p:nvSpPr>
        <p:spPr>
          <a:xfrm>
            <a:off x="341447" y="804366"/>
            <a:ext cx="8511304" cy="0"/>
          </a:xfrm>
          <a:prstGeom prst="line">
            <a:avLst/>
          </a:prstGeom>
          <a:ln w="31750">
            <a:solidFill>
              <a:srgbClr val="328EC5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" name="Shape 57">
            <a:extLst>
              <a:ext uri="{FF2B5EF4-FFF2-40B4-BE49-F238E27FC236}">
                <a16:creationId xmlns:a16="http://schemas.microsoft.com/office/drawing/2014/main" id="{E973D117-20F0-004A-8517-1D6674DB6E1F}"/>
              </a:ext>
            </a:extLst>
          </p:cNvPr>
          <p:cNvSpPr/>
          <p:nvPr userDrawn="1"/>
        </p:nvSpPr>
        <p:spPr>
          <a:xfrm>
            <a:off x="341447" y="804366"/>
            <a:ext cx="8511304" cy="0"/>
          </a:xfrm>
          <a:prstGeom prst="line">
            <a:avLst/>
          </a:prstGeom>
          <a:ln w="31750">
            <a:solidFill>
              <a:srgbClr val="328EC5"/>
            </a:solidFill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5242606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hape 36">
            <a:extLst>
              <a:ext uri="{FF2B5EF4-FFF2-40B4-BE49-F238E27FC236}">
                <a16:creationId xmlns:a16="http://schemas.microsoft.com/office/drawing/2014/main" id="{F31E65F2-18F0-E348-85B6-D614CB249195}"/>
              </a:ext>
            </a:extLst>
          </p:cNvPr>
          <p:cNvSpPr/>
          <p:nvPr/>
        </p:nvSpPr>
        <p:spPr>
          <a:xfrm>
            <a:off x="3472249" y="0"/>
            <a:ext cx="5671751" cy="5143501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" name="Shape 36">
            <a:extLst>
              <a:ext uri="{FF2B5EF4-FFF2-40B4-BE49-F238E27FC236}">
                <a16:creationId xmlns:a16="http://schemas.microsoft.com/office/drawing/2014/main" id="{A997E840-F049-F94C-9BA3-238B23981660}"/>
              </a:ext>
            </a:extLst>
          </p:cNvPr>
          <p:cNvSpPr/>
          <p:nvPr userDrawn="1"/>
        </p:nvSpPr>
        <p:spPr>
          <a:xfrm>
            <a:off x="3472249" y="0"/>
            <a:ext cx="5671751" cy="5143501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778589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0" y="0"/>
            <a:ext cx="4572000" cy="5143501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Shape 196" descr="Shape 196">
            <a:extLst>
              <a:ext uri="{FF2B5EF4-FFF2-40B4-BE49-F238E27FC236}">
                <a16:creationId xmlns:a16="http://schemas.microsoft.com/office/drawing/2014/main" id="{4530111B-CE4A-F442-98D0-AAB34ACF25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-221801" y="0"/>
            <a:ext cx="4793801" cy="5995376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Shape 197">
            <a:extLst>
              <a:ext uri="{FF2B5EF4-FFF2-40B4-BE49-F238E27FC236}">
                <a16:creationId xmlns:a16="http://schemas.microsoft.com/office/drawing/2014/main" id="{B4DB966D-8F49-4242-A4A1-0067A764FB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5199" y="1047475"/>
            <a:ext cx="3840602" cy="2968201"/>
          </a:xfrm>
          <a:prstGeom prst="rect">
            <a:avLst/>
          </a:prstGeom>
        </p:spPr>
        <p:txBody>
          <a:bodyPr/>
          <a:lstStyle>
            <a:lvl1pPr>
              <a:defRPr sz="5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1" name="Shape 198">
            <a:extLst>
              <a:ext uri="{FF2B5EF4-FFF2-40B4-BE49-F238E27FC236}">
                <a16:creationId xmlns:a16="http://schemas.microsoft.com/office/drawing/2014/main" id="{6243DCF3-5FDD-0745-A3E5-59A5AB94C8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365124" y="999999"/>
            <a:ext cx="2995201" cy="3169502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2" name="Shape 199" descr="Shape 199">
            <a:extLst>
              <a:ext uri="{FF2B5EF4-FFF2-40B4-BE49-F238E27FC236}">
                <a16:creationId xmlns:a16="http://schemas.microsoft.com/office/drawing/2014/main" id="{EEEBEDB7-EB0F-9749-AA38-2A4EE6025DA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7568352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3473" y="1152475"/>
            <a:ext cx="7618827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Shape 90" descr="Shape 90">
            <a:extLst>
              <a:ext uri="{FF2B5EF4-FFF2-40B4-BE49-F238E27FC236}">
                <a16:creationId xmlns:a16="http://schemas.microsoft.com/office/drawing/2014/main" id="{EB199BFB-B592-7843-BC5C-49437B037A0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104">
            <a:extLst>
              <a:ext uri="{FF2B5EF4-FFF2-40B4-BE49-F238E27FC236}">
                <a16:creationId xmlns:a16="http://schemas.microsoft.com/office/drawing/2014/main" id="{AE77361A-51AF-444B-939C-07A2D97A92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3474" y="196349"/>
            <a:ext cx="5704802" cy="572702"/>
          </a:xfrm>
          <a:prstGeom prst="rect">
            <a:avLst/>
          </a:prstGeom>
        </p:spPr>
        <p:txBody>
          <a:bodyPr/>
          <a:lstStyle>
            <a:lvl1pPr defTabSz="822959">
              <a:defRPr sz="2520" b="1">
                <a:solidFill>
                  <a:srgbClr val="EF3969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QUIZ</a:t>
            </a:r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0850270B-C431-EA48-8DFC-3963072D4A21}"/>
              </a:ext>
            </a:extLst>
          </p:cNvPr>
          <p:cNvSpPr/>
          <p:nvPr/>
        </p:nvSpPr>
        <p:spPr>
          <a:xfrm>
            <a:off x="-2" y="0"/>
            <a:ext cx="999904" cy="965401"/>
          </a:xfrm>
          <a:prstGeom prst="rect">
            <a:avLst/>
          </a:prstGeom>
          <a:solidFill>
            <a:srgbClr val="EF3969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" name="1">
            <a:extLst>
              <a:ext uri="{FF2B5EF4-FFF2-40B4-BE49-F238E27FC236}">
                <a16:creationId xmlns:a16="http://schemas.microsoft.com/office/drawing/2014/main" id="{16B1BEF3-61DC-2942-AF47-638480B7F1EB}"/>
              </a:ext>
            </a:extLst>
          </p:cNvPr>
          <p:cNvSpPr txBox="1"/>
          <p:nvPr/>
        </p:nvSpPr>
        <p:spPr>
          <a:xfrm>
            <a:off x="-2" y="162674"/>
            <a:ext cx="999904" cy="6400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1424" tIns="91424" rIns="91424" bIns="91424" numCol="1" anchor="ctr">
            <a:spAutoFit/>
          </a:bodyPr>
          <a:lstStyle>
            <a:lvl1pPr algn="ctr">
              <a:defRPr sz="3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6952291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11699" y="338700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4344" y="4700818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rgbClr val="ADADAD"/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153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90" r:id="rId6"/>
    <p:sldLayoutId id="2147483691" r:id="rId7"/>
    <p:sldLayoutId id="2147483693" r:id="rId8"/>
    <p:sldLayoutId id="2147483670" r:id="rId9"/>
    <p:sldLayoutId id="2147483664" r:id="rId10"/>
    <p:sldLayoutId id="2147483669" r:id="rId11"/>
    <p:sldLayoutId id="2147483671" r:id="rId12"/>
  </p:sldLayoutIdLst>
  <p:transition spd="med"/>
  <p:txStyles>
    <p:titleStyle>
      <a:lvl1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chemeClr val="bg1"/>
          </a:solidFill>
          <a:uFillTx/>
          <a:latin typeface="+mj-lt"/>
          <a:ea typeface="Avenir Book" panose="02000503020000020003" pitchFamily="2" charset="0"/>
          <a:cs typeface="Arial"/>
          <a:sym typeface="Arial"/>
        </a:defRPr>
      </a:lvl1pPr>
      <a:lvl2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1pPr>
      <a:lvl2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2pPr>
      <a:lvl3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3pPr>
      <a:lvl4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4pPr>
      <a:lvl5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5pPr>
      <a:lvl6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tiff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l" defTabSz="841247">
              <a:defRPr sz="4600"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rPr dirty="0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ntro to</a:t>
            </a:r>
            <a:endParaRPr dirty="0">
              <a:solidFill>
                <a:schemeClr val="tx1"/>
              </a:solidFill>
            </a:endParaRPr>
          </a:p>
          <a:p>
            <a:pPr algn="l" defTabSz="841247">
              <a:defRPr sz="4600" b="1">
                <a:solidFill>
                  <a:srgbClr val="EF3969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rPr lang="en-US" dirty="0"/>
              <a:t>Data Science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EF2DD1-C63C-CF4A-B71E-923E53179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6360950" cy="34164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no hard cut line between any of these components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cannot stand independent of each other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Major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60A240-2242-BA43-BC62-8AF241620AF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928" y="2773002"/>
            <a:ext cx="2950485" cy="1966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949FB1-605B-4549-A5A1-50DE615DFA4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206" l="33667" r="65917">
                        <a14:foregroundMark x1="38167" y1="55238" x2="38583" y2="43651"/>
                        <a14:foregroundMark x1="62667" y1="55079" x2="62083" y2="42857"/>
                        <a14:foregroundMark x1="57750" y1="37778" x2="57750" y2="36984"/>
                        <a14:foregroundMark x1="52667" y1="25556" x2="52667" y2="25238"/>
                        <a14:foregroundMark x1="48500" y1="25238" x2="48500" y2="25238"/>
                        <a14:foregroundMark x1="50833" y1="11111" x2="50417" y2="7143"/>
                        <a14:foregroundMark x1="50667" y1="15079" x2="50667" y2="13333"/>
                        <a14:foregroundMark x1="48750" y1="12540" x2="48750" y2="12540"/>
                        <a14:foregroundMark x1="47583" y1="9841" x2="48000" y2="10159"/>
                        <a14:foregroundMark x1="47667" y1="5873" x2="48083" y2="6508"/>
                        <a14:foregroundMark x1="48833" y1="3333" x2="49167" y2="4921"/>
                        <a14:foregroundMark x1="50667" y1="1746" x2="50750" y2="3492"/>
                        <a14:foregroundMark x1="52250" y1="2540" x2="51833" y2="3810"/>
                        <a14:foregroundMark x1="53333" y1="5714" x2="52917" y2="6032"/>
                        <a14:foregroundMark x1="52917" y1="8730" x2="53333" y2="9841"/>
                        <a14:foregroundMark x1="52167" y1="11905" x2="52417" y2="13175"/>
                        <a14:foregroundMark x1="53417" y1="77619" x2="53583" y2="71746"/>
                        <a14:foregroundMark x1="47667" y1="75556" x2="47583" y2="70476"/>
                        <a14:foregroundMark x1="53083" y1="46667" x2="53333" y2="46508"/>
                        <a14:foregroundMark x1="49750" y1="48413" x2="49333" y2="47937"/>
                        <a14:foregroundMark x1="48917" y1="11746" x2="49083" y2="11587"/>
                        <a14:foregroundMark x1="48000" y1="9048" x2="48167" y2="92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4865" t="1023" r="35045" b="17406"/>
          <a:stretch/>
        </p:blipFill>
        <p:spPr>
          <a:xfrm>
            <a:off x="3639629" y="2467741"/>
            <a:ext cx="1736584" cy="2471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1FD0B1-A4DE-2949-8955-7450861EC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4372" y="2870483"/>
            <a:ext cx="3068438" cy="195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48467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EA9BD8-2786-A746-A4E4-CEAE638E09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be successful, data science</a:t>
            </a:r>
            <a:r>
              <a:rPr lang="en-US" i="1" dirty="0"/>
              <a:t> </a:t>
            </a:r>
            <a:r>
              <a:rPr lang="en-US" dirty="0"/>
              <a:t>teams</a:t>
            </a:r>
            <a:r>
              <a:rPr lang="en-US" i="1" dirty="0"/>
              <a:t> </a:t>
            </a:r>
            <a:r>
              <a:rPr lang="en-US" dirty="0"/>
              <a:t>need a variety of skills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F624A3-E54E-714A-8FA2-36F9D5EF6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Science Team Skills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E937CBC-F269-0B43-A57E-DA907EA6823C}"/>
              </a:ext>
            </a:extLst>
          </p:cNvPr>
          <p:cNvGrpSpPr/>
          <p:nvPr/>
        </p:nvGrpSpPr>
        <p:grpSpPr>
          <a:xfrm>
            <a:off x="226395" y="1906438"/>
            <a:ext cx="8494871" cy="2736290"/>
            <a:chOff x="139421" y="1743744"/>
            <a:chExt cx="9023127" cy="278129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E08FB06-3401-C541-97C2-8D529E6B9B40}"/>
                </a:ext>
              </a:extLst>
            </p:cNvPr>
            <p:cNvGrpSpPr/>
            <p:nvPr/>
          </p:nvGrpSpPr>
          <p:grpSpPr>
            <a:xfrm>
              <a:off x="139421" y="1986968"/>
              <a:ext cx="9023127" cy="656961"/>
              <a:chOff x="139421" y="1986968"/>
              <a:chExt cx="9023127" cy="656961"/>
            </a:xfrm>
          </p:grpSpPr>
          <p:sp>
            <p:nvSpPr>
              <p:cNvPr id="28" name="Communicate results to business leaders">
                <a:extLst>
                  <a:ext uri="{FF2B5EF4-FFF2-40B4-BE49-F238E27FC236}">
                    <a16:creationId xmlns:a16="http://schemas.microsoft.com/office/drawing/2014/main" id="{3728AF44-F201-C141-A50E-C3AF3D9F697A}"/>
                  </a:ext>
                </a:extLst>
              </p:cNvPr>
              <p:cNvSpPr txBox="1"/>
              <p:nvPr/>
            </p:nvSpPr>
            <p:spPr>
              <a:xfrm>
                <a:off x="139421" y="1986968"/>
                <a:ext cx="1501837" cy="6569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>
                  <a:defRPr sz="1400"/>
                </a:lvl1pPr>
              </a:lstStyle>
              <a:p>
                <a:r>
                  <a:rPr dirty="0">
                    <a:solidFill>
                      <a:schemeClr val="bg1"/>
                    </a:solidFill>
                  </a:rPr>
                  <a:t>Communicate </a:t>
                </a:r>
                <a:r>
                  <a:rPr lang="en-US" dirty="0">
                    <a:solidFill>
                      <a:schemeClr val="bg1"/>
                    </a:solidFill>
                  </a:rPr>
                  <a:t>with</a:t>
                </a:r>
                <a:r>
                  <a:rPr dirty="0">
                    <a:solidFill>
                      <a:schemeClr val="bg1"/>
                    </a:solidFill>
                  </a:rPr>
                  <a:t> business leaders</a:t>
                </a:r>
              </a:p>
            </p:txBody>
          </p:sp>
          <p:sp>
            <p:nvSpPr>
              <p:cNvPr id="29" name="Integrate code into back end software systems">
                <a:extLst>
                  <a:ext uri="{FF2B5EF4-FFF2-40B4-BE49-F238E27FC236}">
                    <a16:creationId xmlns:a16="http://schemas.microsoft.com/office/drawing/2014/main" id="{A2A8720B-0607-CB4B-B4D6-83F61E484001}"/>
                  </a:ext>
                </a:extLst>
              </p:cNvPr>
              <p:cNvSpPr txBox="1"/>
              <p:nvPr/>
            </p:nvSpPr>
            <p:spPr>
              <a:xfrm>
                <a:off x="7535891" y="1986968"/>
                <a:ext cx="1626657" cy="6569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lIns="0" tIns="0" rIns="0" bIns="0">
                <a:spAutoFit/>
              </a:bodyPr>
              <a:lstStyle>
                <a:lvl1pPr algn="ctr">
                  <a:defRPr sz="1400"/>
                </a:lvl1pPr>
              </a:lstStyle>
              <a:p>
                <a:r>
                  <a:rPr dirty="0">
                    <a:solidFill>
                      <a:schemeClr val="bg1"/>
                    </a:solidFill>
                  </a:rPr>
                  <a:t>Integrate code into backend software systems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361B3AC-180D-8742-90A3-0A01999FDC23}"/>
                </a:ext>
              </a:extLst>
            </p:cNvPr>
            <p:cNvGrpSpPr/>
            <p:nvPr/>
          </p:nvGrpSpPr>
          <p:grpSpPr>
            <a:xfrm>
              <a:off x="328107" y="1743744"/>
              <a:ext cx="8487786" cy="2781294"/>
              <a:chOff x="328107" y="1743744"/>
              <a:chExt cx="8487786" cy="2781294"/>
            </a:xfrm>
          </p:grpSpPr>
          <p:sp>
            <p:nvSpPr>
              <p:cNvPr id="20" name="Line">
                <a:extLst>
                  <a:ext uri="{FF2B5EF4-FFF2-40B4-BE49-F238E27FC236}">
                    <a16:creationId xmlns:a16="http://schemas.microsoft.com/office/drawing/2014/main" id="{5E646546-06BE-384F-84B7-87504BDE80D3}"/>
                  </a:ext>
                </a:extLst>
              </p:cNvPr>
              <p:cNvSpPr/>
              <p:nvPr/>
            </p:nvSpPr>
            <p:spPr>
              <a:xfrm>
                <a:off x="328107" y="3134391"/>
                <a:ext cx="8487786" cy="1"/>
              </a:xfrm>
              <a:prstGeom prst="line">
                <a:avLst/>
              </a:prstGeom>
              <a:ln w="25400">
                <a:solidFill>
                  <a:schemeClr val="accent1"/>
                </a:solidFill>
                <a:headEnd type="triangle"/>
                <a:tailEnd type="triangle"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lIns="45719" rIns="45719"/>
              <a:lstStyle/>
              <a:p>
                <a:endParaRPr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59E0213-BA16-DE47-A90E-9A361CE30A46}"/>
                  </a:ext>
                </a:extLst>
              </p:cNvPr>
              <p:cNvGrpSpPr/>
              <p:nvPr/>
            </p:nvGrpSpPr>
            <p:grpSpPr>
              <a:xfrm>
                <a:off x="1726050" y="1743744"/>
                <a:ext cx="5691900" cy="2781294"/>
                <a:chOff x="1726050" y="1743744"/>
                <a:chExt cx="5691900" cy="2781294"/>
              </a:xfrm>
            </p:grpSpPr>
            <p:sp>
              <p:nvSpPr>
                <p:cNvPr id="22" name="Communication/Storytelling">
                  <a:extLst>
                    <a:ext uri="{FF2B5EF4-FFF2-40B4-BE49-F238E27FC236}">
                      <a16:creationId xmlns:a16="http://schemas.microsoft.com/office/drawing/2014/main" id="{79BD0040-A893-6B4B-AA97-BE958691D9B7}"/>
                    </a:ext>
                  </a:extLst>
                </p:cNvPr>
                <p:cNvSpPr/>
                <p:nvPr/>
              </p:nvSpPr>
              <p:spPr>
                <a:xfrm>
                  <a:off x="1726050" y="1744097"/>
                  <a:ext cx="1601257" cy="1143411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 err="1">
                      <a:solidFill>
                        <a:schemeClr val="bg1"/>
                      </a:solidFill>
                    </a:rPr>
                    <a:t>Comm</a:t>
                  </a:r>
                  <a:r>
                    <a:rPr lang="en-US" dirty="0" err="1">
                      <a:solidFill>
                        <a:schemeClr val="bg1"/>
                      </a:solidFill>
                    </a:rPr>
                    <a:t>s</a:t>
                  </a:r>
                  <a:r>
                    <a:rPr dirty="0">
                      <a:solidFill>
                        <a:schemeClr val="bg1"/>
                      </a:solidFill>
                    </a:rPr>
                    <a:t>/</a:t>
                  </a:r>
                  <a:endParaRPr lang="en-US" dirty="0">
                    <a:solidFill>
                      <a:schemeClr val="bg1"/>
                    </a:solidFill>
                  </a:endParaRPr>
                </a:p>
                <a:p>
                  <a:r>
                    <a:rPr dirty="0">
                      <a:solidFill>
                        <a:schemeClr val="bg1"/>
                      </a:solidFill>
                    </a:rPr>
                    <a:t>Storytelling</a:t>
                  </a:r>
                </a:p>
              </p:txBody>
            </p:sp>
            <p:sp>
              <p:nvSpPr>
                <p:cNvPr id="23" name="Domain Expertise">
                  <a:extLst>
                    <a:ext uri="{FF2B5EF4-FFF2-40B4-BE49-F238E27FC236}">
                      <a16:creationId xmlns:a16="http://schemas.microsoft.com/office/drawing/2014/main" id="{7D8AA1F2-DABE-8A42-A20C-ADE41EFCE1A6}"/>
                    </a:ext>
                  </a:extLst>
                </p:cNvPr>
                <p:cNvSpPr/>
                <p:nvPr/>
              </p:nvSpPr>
              <p:spPr>
                <a:xfrm>
                  <a:off x="1726050" y="3381627"/>
                  <a:ext cx="1601257" cy="1143411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Domain Expertise</a:t>
                  </a:r>
                </a:p>
              </p:txBody>
            </p:sp>
            <p:sp>
              <p:nvSpPr>
                <p:cNvPr id="24" name="Modeling">
                  <a:extLst>
                    <a:ext uri="{FF2B5EF4-FFF2-40B4-BE49-F238E27FC236}">
                      <a16:creationId xmlns:a16="http://schemas.microsoft.com/office/drawing/2014/main" id="{0C2B8DB9-6610-6B4B-837C-9490212A6F8D}"/>
                    </a:ext>
                  </a:extLst>
                </p:cNvPr>
                <p:cNvSpPr/>
                <p:nvPr/>
              </p:nvSpPr>
              <p:spPr>
                <a:xfrm>
                  <a:off x="3771371" y="1743744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Modeling</a:t>
                  </a:r>
                </a:p>
              </p:txBody>
            </p:sp>
            <p:sp>
              <p:nvSpPr>
                <p:cNvPr id="25" name="Statistics">
                  <a:extLst>
                    <a:ext uri="{FF2B5EF4-FFF2-40B4-BE49-F238E27FC236}">
                      <a16:creationId xmlns:a16="http://schemas.microsoft.com/office/drawing/2014/main" id="{E01F581B-EAF5-094C-953B-AB41C5825BDF}"/>
                    </a:ext>
                  </a:extLst>
                </p:cNvPr>
                <p:cNvSpPr/>
                <p:nvPr/>
              </p:nvSpPr>
              <p:spPr>
                <a:xfrm>
                  <a:off x="3771371" y="3381273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Statistics</a:t>
                  </a:r>
                </a:p>
              </p:txBody>
            </p:sp>
            <p:sp>
              <p:nvSpPr>
                <p:cNvPr id="26" name="Data Munging">
                  <a:extLst>
                    <a:ext uri="{FF2B5EF4-FFF2-40B4-BE49-F238E27FC236}">
                      <a16:creationId xmlns:a16="http://schemas.microsoft.com/office/drawing/2014/main" id="{3CB621A5-A7CD-0544-918A-EBEE206C06B4}"/>
                    </a:ext>
                  </a:extLst>
                </p:cNvPr>
                <p:cNvSpPr/>
                <p:nvPr/>
              </p:nvSpPr>
              <p:spPr>
                <a:xfrm>
                  <a:off x="5816693" y="1743744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Data </a:t>
                  </a:r>
                  <a:r>
                    <a:rPr lang="en-US" dirty="0">
                      <a:solidFill>
                        <a:schemeClr val="bg1"/>
                      </a:solidFill>
                    </a:rPr>
                    <a:t>Mining</a:t>
                  </a:r>
                  <a:endParaRPr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7" name="Software Engineering">
                  <a:extLst>
                    <a:ext uri="{FF2B5EF4-FFF2-40B4-BE49-F238E27FC236}">
                      <a16:creationId xmlns:a16="http://schemas.microsoft.com/office/drawing/2014/main" id="{9DD9A6A8-EEE3-4C4D-97AC-C6583143007A}"/>
                    </a:ext>
                  </a:extLst>
                </p:cNvPr>
                <p:cNvSpPr/>
                <p:nvPr/>
              </p:nvSpPr>
              <p:spPr>
                <a:xfrm>
                  <a:off x="5816693" y="3381273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Software Engineering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6882083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7094C6-4C35-6C4B-A596-BC38B8C2E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support the needed skills and achieve impact, data science teams need a diverse set of roles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789861-681E-D64E-8916-5759B3AED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Science Team Roles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EE7A39D-0943-5540-AAF6-7E46FB3DDC8F}"/>
              </a:ext>
            </a:extLst>
          </p:cNvPr>
          <p:cNvGrpSpPr/>
          <p:nvPr/>
        </p:nvGrpSpPr>
        <p:grpSpPr>
          <a:xfrm>
            <a:off x="319113" y="2274647"/>
            <a:ext cx="8330876" cy="2294228"/>
            <a:chOff x="71860" y="1731044"/>
            <a:chExt cx="8971146" cy="2797426"/>
          </a:xfrm>
        </p:grpSpPr>
        <p:sp>
          <p:nvSpPr>
            <p:cNvPr id="5" name="Communicate results to business leaders">
              <a:extLst>
                <a:ext uri="{FF2B5EF4-FFF2-40B4-BE49-F238E27FC236}">
                  <a16:creationId xmlns:a16="http://schemas.microsoft.com/office/drawing/2014/main" id="{A764397F-A5AD-A546-BA2B-CCF8D91A1BBD}"/>
                </a:ext>
              </a:extLst>
            </p:cNvPr>
            <p:cNvSpPr txBox="1"/>
            <p:nvPr/>
          </p:nvSpPr>
          <p:spPr>
            <a:xfrm>
              <a:off x="71860" y="1909138"/>
              <a:ext cx="1428734" cy="78809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>
                <a:defRPr sz="1400">
                  <a:solidFill>
                    <a:schemeClr val="accent1"/>
                  </a:solidFill>
                </a:defRPr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Communicate </a:t>
              </a:r>
              <a:r>
                <a:rPr lang="en-US" dirty="0">
                  <a:solidFill>
                    <a:schemeClr val="bg1"/>
                  </a:solidFill>
                </a:rPr>
                <a:t>with</a:t>
              </a:r>
              <a:r>
                <a:rPr dirty="0">
                  <a:solidFill>
                    <a:schemeClr val="bg1"/>
                  </a:solidFill>
                </a:rPr>
                <a:t> business leaders</a:t>
              </a:r>
            </a:p>
          </p:txBody>
        </p:sp>
        <p:sp>
          <p:nvSpPr>
            <p:cNvPr id="6" name="Integrate code into back end software systems">
              <a:extLst>
                <a:ext uri="{FF2B5EF4-FFF2-40B4-BE49-F238E27FC236}">
                  <a16:creationId xmlns:a16="http://schemas.microsoft.com/office/drawing/2014/main" id="{70B80A9D-AD0E-8B40-A1A3-E36DCB90622D}"/>
                </a:ext>
              </a:extLst>
            </p:cNvPr>
            <p:cNvSpPr txBox="1"/>
            <p:nvPr/>
          </p:nvSpPr>
          <p:spPr>
            <a:xfrm>
              <a:off x="7416349" y="1913038"/>
              <a:ext cx="1626657" cy="78809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>
              <a:spAutoFit/>
            </a:bodyPr>
            <a:lstStyle>
              <a:lvl1pPr algn="ctr">
                <a:defRPr sz="1400">
                  <a:solidFill>
                    <a:schemeClr val="accent1"/>
                  </a:solidFill>
                </a:defRPr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Integrate code into backend software systems</a:t>
              </a:r>
            </a:p>
          </p:txBody>
        </p:sp>
        <p:sp>
          <p:nvSpPr>
            <p:cNvPr id="7" name="Line">
              <a:extLst>
                <a:ext uri="{FF2B5EF4-FFF2-40B4-BE49-F238E27FC236}">
                  <a16:creationId xmlns:a16="http://schemas.microsoft.com/office/drawing/2014/main" id="{4FF43A1B-67C2-F147-86C8-5EDD625818A2}"/>
                </a:ext>
              </a:extLst>
            </p:cNvPr>
            <p:cNvSpPr/>
            <p:nvPr/>
          </p:nvSpPr>
          <p:spPr>
            <a:xfrm>
              <a:off x="328107" y="3121691"/>
              <a:ext cx="8487786" cy="1"/>
            </a:xfrm>
            <a:prstGeom prst="line">
              <a:avLst/>
            </a:prstGeom>
            <a:ln w="25400">
              <a:solidFill>
                <a:schemeClr val="accent1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" name="Data Science Product Manager">
              <a:extLst>
                <a:ext uri="{FF2B5EF4-FFF2-40B4-BE49-F238E27FC236}">
                  <a16:creationId xmlns:a16="http://schemas.microsoft.com/office/drawing/2014/main" id="{2A409952-F180-5447-AEB7-418250A21E43}"/>
                </a:ext>
              </a:extLst>
            </p:cNvPr>
            <p:cNvSpPr/>
            <p:nvPr/>
          </p:nvSpPr>
          <p:spPr>
            <a:xfrm>
              <a:off x="1726050" y="1731397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Product Manager</a:t>
              </a:r>
            </a:p>
          </p:txBody>
        </p:sp>
        <p:sp>
          <p:nvSpPr>
            <p:cNvPr id="9" name="Statistician">
              <a:extLst>
                <a:ext uri="{FF2B5EF4-FFF2-40B4-BE49-F238E27FC236}">
                  <a16:creationId xmlns:a16="http://schemas.microsoft.com/office/drawing/2014/main" id="{B21EA972-E5BB-B14D-8C2F-7A516F2AEEDF}"/>
                </a:ext>
              </a:extLst>
            </p:cNvPr>
            <p:cNvSpPr/>
            <p:nvPr/>
          </p:nvSpPr>
          <p:spPr>
            <a:xfrm>
              <a:off x="2634055" y="3385058"/>
              <a:ext cx="1601258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Statistician</a:t>
              </a:r>
            </a:p>
          </p:txBody>
        </p:sp>
        <p:sp>
          <p:nvSpPr>
            <p:cNvPr id="10" name="Machine Learning Engineer">
              <a:extLst>
                <a:ext uri="{FF2B5EF4-FFF2-40B4-BE49-F238E27FC236}">
                  <a16:creationId xmlns:a16="http://schemas.microsoft.com/office/drawing/2014/main" id="{853C312C-5F57-624D-82B9-9E98BF0ED6D5}"/>
                </a:ext>
              </a:extLst>
            </p:cNvPr>
            <p:cNvSpPr/>
            <p:nvPr/>
          </p:nvSpPr>
          <p:spPr>
            <a:xfrm>
              <a:off x="3672409" y="1731044"/>
              <a:ext cx="1601258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Machine Learning Engineer</a:t>
              </a:r>
            </a:p>
          </p:txBody>
        </p:sp>
        <p:sp>
          <p:nvSpPr>
            <p:cNvPr id="11" name="Research Engineer">
              <a:extLst>
                <a:ext uri="{FF2B5EF4-FFF2-40B4-BE49-F238E27FC236}">
                  <a16:creationId xmlns:a16="http://schemas.microsoft.com/office/drawing/2014/main" id="{BA9ECF41-71B2-5E42-B87D-04A3A539CE2A}"/>
                </a:ext>
              </a:extLst>
            </p:cNvPr>
            <p:cNvSpPr/>
            <p:nvPr/>
          </p:nvSpPr>
          <p:spPr>
            <a:xfrm>
              <a:off x="4564277" y="3385058"/>
              <a:ext cx="1601258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Research </a:t>
              </a:r>
              <a:r>
                <a:rPr lang="en-US" dirty="0">
                  <a:solidFill>
                    <a:schemeClr val="bg1"/>
                  </a:solidFill>
                </a:rPr>
                <a:t>Scientist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2" name="Data Engineer">
              <a:extLst>
                <a:ext uri="{FF2B5EF4-FFF2-40B4-BE49-F238E27FC236}">
                  <a16:creationId xmlns:a16="http://schemas.microsoft.com/office/drawing/2014/main" id="{8495D5B7-6B72-D942-AE0E-C50DDA5E98D2}"/>
                </a:ext>
              </a:extLst>
            </p:cNvPr>
            <p:cNvSpPr/>
            <p:nvPr/>
          </p:nvSpPr>
          <p:spPr>
            <a:xfrm>
              <a:off x="5618769" y="1731044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Data Engineer</a:t>
              </a:r>
            </a:p>
          </p:txBody>
        </p:sp>
        <p:sp>
          <p:nvSpPr>
            <p:cNvPr id="13" name="Software Engineering">
              <a:extLst>
                <a:ext uri="{FF2B5EF4-FFF2-40B4-BE49-F238E27FC236}">
                  <a16:creationId xmlns:a16="http://schemas.microsoft.com/office/drawing/2014/main" id="{2E78447A-AF0E-6145-8D6A-399D7FCA9331}"/>
                </a:ext>
              </a:extLst>
            </p:cNvPr>
            <p:cNvSpPr/>
            <p:nvPr/>
          </p:nvSpPr>
          <p:spPr>
            <a:xfrm>
              <a:off x="6379401" y="3385058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Software Engineering</a:t>
              </a:r>
            </a:p>
          </p:txBody>
        </p:sp>
        <p:sp>
          <p:nvSpPr>
            <p:cNvPr id="14" name="Business Analyst">
              <a:extLst>
                <a:ext uri="{FF2B5EF4-FFF2-40B4-BE49-F238E27FC236}">
                  <a16:creationId xmlns:a16="http://schemas.microsoft.com/office/drawing/2014/main" id="{F9656BA9-24B7-AE45-93A0-D4E985BE6A3E}"/>
                </a:ext>
              </a:extLst>
            </p:cNvPr>
            <p:cNvSpPr/>
            <p:nvPr/>
          </p:nvSpPr>
          <p:spPr>
            <a:xfrm>
              <a:off x="842734" y="3385058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Business Analyst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489107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Data Science Project Workflow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63A325E-0943-754C-ACD8-F1E1DFE7E6BF}"/>
              </a:ext>
            </a:extLst>
          </p:cNvPr>
          <p:cNvGrpSpPr/>
          <p:nvPr/>
        </p:nvGrpSpPr>
        <p:grpSpPr>
          <a:xfrm>
            <a:off x="543686" y="1708771"/>
            <a:ext cx="7018649" cy="3122709"/>
            <a:chOff x="400392" y="1160195"/>
            <a:chExt cx="8251638" cy="3671285"/>
          </a:xfrm>
        </p:grpSpPr>
        <p:sp>
          <p:nvSpPr>
            <p:cNvPr id="12" name="Rounded Rectangle 1046">
              <a:extLst>
                <a:ext uri="{FF2B5EF4-FFF2-40B4-BE49-F238E27FC236}">
                  <a16:creationId xmlns:a16="http://schemas.microsoft.com/office/drawing/2014/main" id="{65DF3B94-28ED-1A4F-AEF5-9F2CAC37FF9E}"/>
                </a:ext>
              </a:extLst>
            </p:cNvPr>
            <p:cNvSpPr/>
            <p:nvPr/>
          </p:nvSpPr>
          <p:spPr bwMode="auto">
            <a:xfrm>
              <a:off x="406238" y="1160195"/>
              <a:ext cx="1972385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Problem Statement</a:t>
              </a:r>
            </a:p>
          </p:txBody>
        </p:sp>
        <p:sp>
          <p:nvSpPr>
            <p:cNvPr id="13" name="Rounded Rectangle 1047">
              <a:extLst>
                <a:ext uri="{FF2B5EF4-FFF2-40B4-BE49-F238E27FC236}">
                  <a16:creationId xmlns:a16="http://schemas.microsoft.com/office/drawing/2014/main" id="{79FD5497-627C-B740-83F2-747893DE9D94}"/>
                </a:ext>
              </a:extLst>
            </p:cNvPr>
            <p:cNvSpPr/>
            <p:nvPr/>
          </p:nvSpPr>
          <p:spPr bwMode="auto">
            <a:xfrm>
              <a:off x="406238" y="1788158"/>
              <a:ext cx="1972385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Data Collection</a:t>
              </a:r>
            </a:p>
          </p:txBody>
        </p:sp>
        <p:sp>
          <p:nvSpPr>
            <p:cNvPr id="14" name="Rounded Rectangle 1048">
              <a:extLst>
                <a:ext uri="{FF2B5EF4-FFF2-40B4-BE49-F238E27FC236}">
                  <a16:creationId xmlns:a16="http://schemas.microsoft.com/office/drawing/2014/main" id="{EF492085-C285-C34F-AD48-C1FE087A665E}"/>
                </a:ext>
              </a:extLst>
            </p:cNvPr>
            <p:cNvSpPr/>
            <p:nvPr/>
          </p:nvSpPr>
          <p:spPr bwMode="auto">
            <a:xfrm>
              <a:off x="407018" y="2410173"/>
              <a:ext cx="1971213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Data Exploration </a:t>
              </a:r>
              <a:br>
                <a:rPr lang="en-US" dirty="0">
                  <a:solidFill>
                    <a:prstClr val="white"/>
                  </a:solidFill>
                  <a:cs typeface="Arial" pitchFamily="34" charset="0"/>
                </a:rPr>
              </a:b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&amp; Preprocessing</a:t>
              </a:r>
            </a:p>
          </p:txBody>
        </p:sp>
        <p:sp>
          <p:nvSpPr>
            <p:cNvPr id="15" name="Rounded Rectangle 1049">
              <a:extLst>
                <a:ext uri="{FF2B5EF4-FFF2-40B4-BE49-F238E27FC236}">
                  <a16:creationId xmlns:a16="http://schemas.microsoft.com/office/drawing/2014/main" id="{56FD0C0B-51B6-5A42-B6F9-F5F1E1D75DB7}"/>
                </a:ext>
              </a:extLst>
            </p:cNvPr>
            <p:cNvSpPr/>
            <p:nvPr/>
          </p:nvSpPr>
          <p:spPr bwMode="auto">
            <a:xfrm>
              <a:off x="400392" y="3039027"/>
              <a:ext cx="1989921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Modeling</a:t>
              </a:r>
            </a:p>
          </p:txBody>
        </p:sp>
        <p:sp>
          <p:nvSpPr>
            <p:cNvPr id="16" name="Rounded Rectangle 1049">
              <a:extLst>
                <a:ext uri="{FF2B5EF4-FFF2-40B4-BE49-F238E27FC236}">
                  <a16:creationId xmlns:a16="http://schemas.microsoft.com/office/drawing/2014/main" id="{39B2ECBC-8F3D-2741-A9E2-5DE61161B61B}"/>
                </a:ext>
              </a:extLst>
            </p:cNvPr>
            <p:cNvSpPr/>
            <p:nvPr/>
          </p:nvSpPr>
          <p:spPr bwMode="auto">
            <a:xfrm>
              <a:off x="410881" y="3664111"/>
              <a:ext cx="1965419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Validation</a:t>
              </a:r>
            </a:p>
          </p:txBody>
        </p:sp>
        <p:sp>
          <p:nvSpPr>
            <p:cNvPr id="17" name="What problem are you trying to solve?">
              <a:extLst>
                <a:ext uri="{FF2B5EF4-FFF2-40B4-BE49-F238E27FC236}">
                  <a16:creationId xmlns:a16="http://schemas.microsoft.com/office/drawing/2014/main" id="{A175E0D9-8F66-084A-817E-A6943C8694AE}"/>
                </a:ext>
              </a:extLst>
            </p:cNvPr>
            <p:cNvSpPr txBox="1"/>
            <p:nvPr/>
          </p:nvSpPr>
          <p:spPr>
            <a:xfrm>
              <a:off x="861147" y="3209723"/>
              <a:ext cx="64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 sz="1200"/>
              </a:pPr>
              <a:endParaRPr dirty="0"/>
            </a:p>
          </p:txBody>
        </p:sp>
        <p:sp>
          <p:nvSpPr>
            <p:cNvPr id="18" name="What data do you need to solve it?">
              <a:extLst>
                <a:ext uri="{FF2B5EF4-FFF2-40B4-BE49-F238E27FC236}">
                  <a16:creationId xmlns:a16="http://schemas.microsoft.com/office/drawing/2014/main" id="{AEE288CC-A88F-204E-B138-36C4C2C60255}"/>
                </a:ext>
              </a:extLst>
            </p:cNvPr>
            <p:cNvSpPr txBox="1"/>
            <p:nvPr/>
          </p:nvSpPr>
          <p:spPr>
            <a:xfrm>
              <a:off x="2264987" y="3209722"/>
              <a:ext cx="65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 sz="1200"/>
              </a:pPr>
              <a:endParaRPr dirty="0"/>
            </a:p>
          </p:txBody>
        </p:sp>
        <p:sp>
          <p:nvSpPr>
            <p:cNvPr id="19" name="Rounded Rectangle 1050">
              <a:extLst>
                <a:ext uri="{FF2B5EF4-FFF2-40B4-BE49-F238E27FC236}">
                  <a16:creationId xmlns:a16="http://schemas.microsoft.com/office/drawing/2014/main" id="{E673A0D8-C1B8-464D-9FFF-97CC3932B497}"/>
                </a:ext>
              </a:extLst>
            </p:cNvPr>
            <p:cNvSpPr/>
            <p:nvPr/>
          </p:nvSpPr>
          <p:spPr bwMode="auto">
            <a:xfrm>
              <a:off x="407019" y="4288114"/>
              <a:ext cx="1972385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Decision Making </a:t>
              </a:r>
              <a:br>
                <a:rPr lang="en-US" dirty="0">
                  <a:solidFill>
                    <a:prstClr val="white"/>
                  </a:solidFill>
                  <a:cs typeface="Arial" pitchFamily="34" charset="0"/>
                </a:rPr>
              </a:b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&amp; Deployment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741722C-912B-2944-A60B-6482F9A93050}"/>
                </a:ext>
              </a:extLst>
            </p:cNvPr>
            <p:cNvSpPr/>
            <p:nvPr/>
          </p:nvSpPr>
          <p:spPr>
            <a:xfrm>
              <a:off x="2574951" y="1240770"/>
              <a:ext cx="5572759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What problem are you trying to solve?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C900B77-142B-E248-9699-F5486F4087C4}"/>
                </a:ext>
              </a:extLst>
            </p:cNvPr>
            <p:cNvSpPr/>
            <p:nvPr/>
          </p:nvSpPr>
          <p:spPr>
            <a:xfrm>
              <a:off x="2570479" y="1868368"/>
              <a:ext cx="4445325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What data do you need to solve it?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4BC42E1-8B38-8C44-9447-25FE03370A7E}"/>
                </a:ext>
              </a:extLst>
            </p:cNvPr>
            <p:cNvSpPr/>
            <p:nvPr/>
          </p:nvSpPr>
          <p:spPr>
            <a:xfrm>
              <a:off x="2576996" y="2469097"/>
              <a:ext cx="5811630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Do you understand your data? Will your model?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35A7785-81F2-344C-BDEA-D5A044630245}"/>
                </a:ext>
              </a:extLst>
            </p:cNvPr>
            <p:cNvSpPr/>
            <p:nvPr/>
          </p:nvSpPr>
          <p:spPr>
            <a:xfrm>
              <a:off x="2570536" y="3117389"/>
              <a:ext cx="4087979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Build a model to solve your problem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EED219-35D3-7345-A50A-E19C54223DAC}"/>
                </a:ext>
              </a:extLst>
            </p:cNvPr>
            <p:cNvSpPr/>
            <p:nvPr/>
          </p:nvSpPr>
          <p:spPr>
            <a:xfrm>
              <a:off x="2581092" y="3731354"/>
              <a:ext cx="4545550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Did I solve the problem?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07F8686-C376-FA42-8977-17F5712C83A1}"/>
                </a:ext>
              </a:extLst>
            </p:cNvPr>
            <p:cNvSpPr/>
            <p:nvPr/>
          </p:nvSpPr>
          <p:spPr>
            <a:xfrm>
              <a:off x="2570479" y="4364628"/>
              <a:ext cx="6081551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Communicate to stakeholders or put into production</a:t>
              </a:r>
            </a:p>
          </p:txBody>
        </p:sp>
      </p:grpSp>
      <p:sp>
        <p:nvSpPr>
          <p:cNvPr id="26" name="Text Placeholder 1">
            <a:extLst>
              <a:ext uri="{FF2B5EF4-FFF2-40B4-BE49-F238E27FC236}">
                <a16:creationId xmlns:a16="http://schemas.microsoft.com/office/drawing/2014/main" id="{6A7CE4BE-F862-784E-86A9-93D4C1FDB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8" y="1152475"/>
            <a:ext cx="8992939" cy="462174"/>
          </a:xfrm>
        </p:spPr>
        <p:txBody>
          <a:bodyPr/>
          <a:lstStyle/>
          <a:p>
            <a:r>
              <a:rPr lang="en-US" dirty="0"/>
              <a:t>Data science projects have predictable steps, but iterate on and revisit them often</a:t>
            </a:r>
          </a:p>
        </p:txBody>
      </p:sp>
    </p:spTree>
    <p:extLst>
      <p:ext uri="{BB962C8B-B14F-4D97-AF65-F5344CB8AC3E}">
        <p14:creationId xmlns:p14="http://schemas.microsoft.com/office/powerpoint/2010/main" val="287056118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ANALYTICS &amp; STATISTICS</a:t>
            </a:r>
            <a:endParaRPr dirty="0"/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4535846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FBF6DD-1B79-C847-B6B6-B1498A89D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5174701" cy="3416400"/>
          </a:xfrm>
        </p:spPr>
        <p:txBody>
          <a:bodyPr/>
          <a:lstStyle/>
          <a:p>
            <a:r>
              <a:rPr lang="en-US" sz="2400" b="1" dirty="0"/>
              <a:t>Descriptive</a:t>
            </a:r>
            <a:r>
              <a:rPr lang="en-US" dirty="0"/>
              <a:t>: What</a:t>
            </a:r>
            <a:r>
              <a:rPr lang="en-US" i="1" dirty="0"/>
              <a:t> did </a:t>
            </a:r>
            <a:r>
              <a:rPr lang="en-US" dirty="0"/>
              <a:t>happen?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Mean, median, distribution, max</a:t>
            </a:r>
          </a:p>
          <a:p>
            <a:r>
              <a:rPr lang="en-US" sz="2400" b="1" dirty="0"/>
              <a:t>Predictive</a:t>
            </a:r>
            <a:r>
              <a:rPr lang="en-US" dirty="0"/>
              <a:t>: What </a:t>
            </a:r>
            <a:r>
              <a:rPr lang="en-US" i="1" dirty="0"/>
              <a:t>will (</a:t>
            </a:r>
            <a:r>
              <a:rPr lang="en-US" dirty="0"/>
              <a:t>likely) happen?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Stock price prediction, estimated probability of churn</a:t>
            </a:r>
          </a:p>
          <a:p>
            <a:r>
              <a:rPr lang="en-US" sz="2400" b="1" dirty="0"/>
              <a:t>Prescriptive</a:t>
            </a:r>
            <a:r>
              <a:rPr lang="en-US" dirty="0"/>
              <a:t>: What </a:t>
            </a:r>
            <a:r>
              <a:rPr lang="en-US" i="1" dirty="0"/>
              <a:t>should</a:t>
            </a:r>
            <a:r>
              <a:rPr lang="en-US" dirty="0"/>
              <a:t> we do?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Pricing, resource allocation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2D8ED3-BACA-CF48-8FCD-54B2EA334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Types of Analytics Techniques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4E32F-DA59-B247-8032-0210CA156F8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0746" y="1876769"/>
            <a:ext cx="1581663" cy="139434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8F9BC0B-C0C0-3D42-83A2-F2A772778FA9}"/>
              </a:ext>
            </a:extLst>
          </p:cNvPr>
          <p:cNvGrpSpPr/>
          <p:nvPr/>
        </p:nvGrpSpPr>
        <p:grpSpPr>
          <a:xfrm>
            <a:off x="7747686" y="2849379"/>
            <a:ext cx="1084616" cy="1544305"/>
            <a:chOff x="6678935" y="1327665"/>
            <a:chExt cx="2153367" cy="306602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3B11AD9-117B-3949-B423-D71A17E27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8935" y="1327665"/>
              <a:ext cx="1626694" cy="306602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E8A96D0-955C-084F-8051-7D67AEBC1077}"/>
                </a:ext>
              </a:extLst>
            </p:cNvPr>
            <p:cNvSpPr txBox="1"/>
            <p:nvPr/>
          </p:nvSpPr>
          <p:spPr>
            <a:xfrm>
              <a:off x="6960942" y="2088292"/>
              <a:ext cx="1871360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cs typeface="Arial" panose="020B0604020202020204" pitchFamily="34" charset="0"/>
                  <a:sym typeface="Arial"/>
                </a:rPr>
                <a:t>℞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402827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420939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Answers direct, clear questions with deterministic answers</a:t>
            </a:r>
          </a:p>
          <a:p>
            <a:r>
              <a:rPr lang="en-US" dirty="0"/>
              <a:t>Monitors changes in business and informs decision makers</a:t>
            </a:r>
          </a:p>
          <a:p>
            <a:r>
              <a:rPr lang="en-US" dirty="0"/>
              <a:t>Leans heavily on business rules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848E8F1-74B5-554A-8C27-8BD1CB160C8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4263" y="1152475"/>
            <a:ext cx="3791723" cy="25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59396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359155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 field of mathematics dedicated to interpreting patterns in data and making inferences about them</a:t>
            </a:r>
          </a:p>
          <a:p>
            <a:r>
              <a:rPr lang="en-US" dirty="0"/>
              <a:t>Two major branches: frequentist (standard) and Bayesian (new &amp; exciting)</a:t>
            </a:r>
          </a:p>
          <a:p>
            <a:r>
              <a:rPr lang="en-US" dirty="0"/>
              <a:t>Specialized subfields, e.g. time series analysis, experimental design</a:t>
            </a:r>
          </a:p>
          <a:p>
            <a:r>
              <a:rPr lang="en-US" dirty="0"/>
              <a:t>”Backbone” of modern science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Statistics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BDECD8-F817-4245-BDDB-E799919710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0766" y="2211858"/>
            <a:ext cx="3982007" cy="253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79453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359155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Answers descriptive, predictive, and relationship questions</a:t>
            </a:r>
          </a:p>
          <a:p>
            <a:r>
              <a:rPr lang="en-US" dirty="0"/>
              <a:t>Probability and mathematical guarantees</a:t>
            </a:r>
          </a:p>
          <a:p>
            <a:r>
              <a:rPr lang="en-US" dirty="0"/>
              <a:t>Concerned with the </a:t>
            </a:r>
            <a:r>
              <a:rPr lang="en-US" i="1" dirty="0"/>
              <a:t>distribution</a:t>
            </a:r>
            <a:r>
              <a:rPr lang="en-US" dirty="0"/>
              <a:t> of numbers &amp; metrics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Statistics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C7236C-9528-DF48-B3D7-27EE3E6721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0766" y="2211858"/>
            <a:ext cx="3982007" cy="253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13356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STATISTICS &amp;</a:t>
            </a:r>
            <a:br>
              <a:rPr lang="en-US" dirty="0"/>
            </a:br>
            <a:r>
              <a:rPr lang="en-US" dirty="0"/>
              <a:t>MACHINE LEARNING</a:t>
            </a:r>
            <a:endParaRPr dirty="0"/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1860374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Learning Objectives</a:t>
            </a:r>
            <a:br>
              <a:rPr lang="en-US" dirty="0"/>
            </a:br>
            <a:r>
              <a:rPr lang="en-US" dirty="0"/>
              <a:t>&amp; Agenda</a:t>
            </a:r>
            <a:endParaRPr dirty="0"/>
          </a:p>
        </p:txBody>
      </p:sp>
      <p:pic>
        <p:nvPicPr>
          <p:cNvPr id="124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8956758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7438-5082-374F-A6F9-18E056161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70" y="1047475"/>
            <a:ext cx="4169031" cy="2968201"/>
          </a:xfrm>
        </p:spPr>
        <p:txBody>
          <a:bodyPr/>
          <a:lstStyle/>
          <a:p>
            <a:r>
              <a:rPr lang="en-US" dirty="0"/>
              <a:t>A Word to Statisticians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DA428-1D20-B546-A819-2F2D684B40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All models are wrong</a:t>
            </a:r>
            <a:r>
              <a:rPr lang="en-GB" dirty="0"/>
              <a:t>, but </a:t>
            </a:r>
            <a:r>
              <a:rPr lang="en-GB" b="1" dirty="0"/>
              <a:t>some</a:t>
            </a:r>
            <a:r>
              <a:rPr lang="en-GB" dirty="0"/>
              <a:t> are useful"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95900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7438-5082-374F-A6F9-18E056161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70" y="1047475"/>
            <a:ext cx="4169031" cy="2968201"/>
          </a:xfrm>
        </p:spPr>
        <p:txBody>
          <a:bodyPr/>
          <a:lstStyle/>
          <a:p>
            <a:r>
              <a:rPr lang="en-US" dirty="0"/>
              <a:t>A Word to Statisticians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DA428-1D20-B546-A819-2F2D684B4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9398" y="1973998"/>
            <a:ext cx="4169031" cy="3169502"/>
          </a:xfrm>
        </p:spPr>
        <p:txBody>
          <a:bodyPr/>
          <a:lstStyle/>
          <a:p>
            <a:r>
              <a:rPr lang="en-US" sz="1800" b="1" dirty="0"/>
              <a:t>No Free Lunch 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C7BF17-FC44-DD43-8724-9911A3AD9867}"/>
              </a:ext>
            </a:extLst>
          </p:cNvPr>
          <p:cNvSpPr txBox="1"/>
          <p:nvPr/>
        </p:nvSpPr>
        <p:spPr>
          <a:xfrm>
            <a:off x="347241" y="2905246"/>
            <a:ext cx="325248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f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rom Larry A. Wasserman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author of 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All of Statistics</a:t>
            </a:r>
          </a:p>
        </p:txBody>
      </p:sp>
    </p:spTree>
    <p:extLst>
      <p:ext uri="{BB962C8B-B14F-4D97-AF65-F5344CB8AC3E}">
        <p14:creationId xmlns:p14="http://schemas.microsoft.com/office/powerpoint/2010/main" val="417892233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6000" b="1"/>
            </a:lvl1pPr>
          </a:lstStyle>
          <a:p>
            <a:r>
              <a:rPr lang="en-US" sz="4400" dirty="0"/>
              <a:t>MACHINE LEARNING &amp;</a:t>
            </a:r>
            <a:br>
              <a:rPr lang="en-US" sz="4400" dirty="0"/>
            </a:br>
            <a:r>
              <a:rPr lang="en-US" sz="4400" dirty="0"/>
              <a:t>ARTIFICIAL INTELLIGENCE</a:t>
            </a:r>
            <a:endParaRPr sz="4400" dirty="0"/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7568568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18F886-90D3-0344-8F85-02B189223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8" y="1152475"/>
            <a:ext cx="8375101" cy="3416400"/>
          </a:xfrm>
        </p:spPr>
        <p:txBody>
          <a:bodyPr/>
          <a:lstStyle/>
          <a:p>
            <a:pPr lvl="1">
              <a:spcBef>
                <a:spcPts val="600"/>
              </a:spcBef>
              <a:defRPr>
                <a:solidFill>
                  <a:srgbClr val="003C71"/>
                </a:solidFill>
              </a:defRPr>
            </a:pPr>
            <a:r>
              <a:rPr lang="en-US" dirty="0">
                <a:ea typeface="Avenir Book" charset="0"/>
                <a:cs typeface="Avenir Book" charset="0"/>
              </a:rPr>
              <a:t>Machine learning allows computers to learn and infer from data</a:t>
            </a:r>
          </a:p>
          <a:p>
            <a:pPr lvl="1">
              <a:spcBef>
                <a:spcPts val="600"/>
              </a:spcBef>
              <a:defRPr>
                <a:solidFill>
                  <a:srgbClr val="003C71"/>
                </a:solidFill>
              </a:defRPr>
            </a:pPr>
            <a:r>
              <a:rPr lang="en-US" dirty="0"/>
              <a:t>These programs learn from repeatedly seeing data, rather than being explicitly programmed by humans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C9D7AE-F21A-2448-B6BE-30A6829D7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(ML)</a:t>
            </a:r>
          </a:p>
        </p:txBody>
      </p:sp>
      <p:grpSp>
        <p:nvGrpSpPr>
          <p:cNvPr id="7" name="NOT SPAM?">
            <a:extLst>
              <a:ext uri="{FF2B5EF4-FFF2-40B4-BE49-F238E27FC236}">
                <a16:creationId xmlns:a16="http://schemas.microsoft.com/office/drawing/2014/main" id="{4B5D6AB3-2027-AF4B-A255-10CFC5DE4AEF}"/>
              </a:ext>
            </a:extLst>
          </p:cNvPr>
          <p:cNvGrpSpPr/>
          <p:nvPr/>
        </p:nvGrpSpPr>
        <p:grpSpPr>
          <a:xfrm>
            <a:off x="6463423" y="3560111"/>
            <a:ext cx="1434350" cy="553961"/>
            <a:chOff x="-292265" y="-192467"/>
            <a:chExt cx="1451415" cy="712099"/>
          </a:xfrm>
          <a:solidFill>
            <a:srgbClr val="328EC5"/>
          </a:solidFill>
        </p:grpSpPr>
        <p:sp>
          <p:nvSpPr>
            <p:cNvPr id="8" name="Rounded Rectangle">
              <a:extLst>
                <a:ext uri="{FF2B5EF4-FFF2-40B4-BE49-F238E27FC236}">
                  <a16:creationId xmlns:a16="http://schemas.microsoft.com/office/drawing/2014/main" id="{2D2D17B3-B345-EF4D-A8C7-016C827C1DFB}"/>
                </a:ext>
              </a:extLst>
            </p:cNvPr>
            <p:cNvSpPr/>
            <p:nvPr/>
          </p:nvSpPr>
          <p:spPr>
            <a:xfrm>
              <a:off x="-292266" y="-192468"/>
              <a:ext cx="1451417" cy="712100"/>
            </a:xfrm>
            <a:prstGeom prst="roundRect">
              <a:avLst>
                <a:gd name="adj" fmla="val 19350"/>
              </a:avLst>
            </a:prstGeom>
            <a:grpFill/>
            <a:ln w="25400" cap="flat">
              <a:solidFill>
                <a:srgbClr val="007FAE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" name="NOT SPAM?">
              <a:extLst>
                <a:ext uri="{FF2B5EF4-FFF2-40B4-BE49-F238E27FC236}">
                  <a16:creationId xmlns:a16="http://schemas.microsoft.com/office/drawing/2014/main" id="{762DA4E0-8E12-5145-BC95-3FF4B3CA650C}"/>
                </a:ext>
              </a:extLst>
            </p:cNvPr>
            <p:cNvSpPr txBox="1"/>
            <p:nvPr/>
          </p:nvSpPr>
          <p:spPr>
            <a:xfrm>
              <a:off x="-251909" y="-2683"/>
              <a:ext cx="1370702" cy="33253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lvl1pPr algn="ctr">
                <a:defRPr sz="1400" b="1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NOT SPAM?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AFDD27A-6A37-8144-9258-0A3BA8261E47}"/>
              </a:ext>
            </a:extLst>
          </p:cNvPr>
          <p:cNvGrpSpPr/>
          <p:nvPr/>
        </p:nvGrpSpPr>
        <p:grpSpPr>
          <a:xfrm>
            <a:off x="3594172" y="2862863"/>
            <a:ext cx="1810151" cy="1867717"/>
            <a:chOff x="3594061" y="2598427"/>
            <a:chExt cx="1923604" cy="2136097"/>
          </a:xfrm>
          <a:solidFill>
            <a:srgbClr val="328EC5"/>
          </a:solidFill>
        </p:grpSpPr>
        <p:sp>
          <p:nvSpPr>
            <p:cNvPr id="12" name="Machine Learning Program">
              <a:extLst>
                <a:ext uri="{FF2B5EF4-FFF2-40B4-BE49-F238E27FC236}">
                  <a16:creationId xmlns:a16="http://schemas.microsoft.com/office/drawing/2014/main" id="{D40355F3-343B-BD44-8DEE-E14AEB27ECF4}"/>
                </a:ext>
              </a:extLst>
            </p:cNvPr>
            <p:cNvSpPr/>
            <p:nvPr/>
          </p:nvSpPr>
          <p:spPr>
            <a:xfrm>
              <a:off x="3922743" y="2598427"/>
              <a:ext cx="1270001" cy="1270001"/>
            </a:xfrm>
            <a:prstGeom prst="roundRect">
              <a:avLst>
                <a:gd name="adj" fmla="val 15000"/>
              </a:avLst>
            </a:prstGeom>
            <a:grpFill/>
            <a:ln w="12700">
              <a:solidFill>
                <a:schemeClr val="accent1"/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8" tIns="45718" rIns="45718" bIns="45718" anchor="ctr">
              <a:noAutofit/>
            </a:bodyPr>
            <a:lstStyle>
              <a:lvl1pPr algn="ctr">
                <a:defRPr b="1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dirty="0">
                  <a:solidFill>
                    <a:schemeClr val="tx1"/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Machine Learning Program</a:t>
              </a:r>
            </a:p>
          </p:txBody>
        </p:sp>
        <p:sp>
          <p:nvSpPr>
            <p:cNvPr id="13" name="The more emails the  program sees…">
              <a:extLst>
                <a:ext uri="{FF2B5EF4-FFF2-40B4-BE49-F238E27FC236}">
                  <a16:creationId xmlns:a16="http://schemas.microsoft.com/office/drawing/2014/main" id="{23AA9004-C8C0-374E-A113-40627472EFE1}"/>
                </a:ext>
              </a:extLst>
            </p:cNvPr>
            <p:cNvSpPr txBox="1"/>
            <p:nvPr/>
          </p:nvSpPr>
          <p:spPr>
            <a:xfrm>
              <a:off x="3594061" y="4242081"/>
              <a:ext cx="1923604" cy="492443"/>
            </a:xfrm>
            <a:prstGeom prst="rect">
              <a:avLst/>
            </a:prstGeom>
            <a:noFill/>
            <a:ln w="12700">
              <a:noFill/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defRPr sz="1600" i="1">
                  <a:latin typeface="+mj-lt"/>
                  <a:ea typeface="+mj-ea"/>
                  <a:cs typeface="+mj-cs"/>
                  <a:sym typeface="Helvetica"/>
                </a:defRPr>
              </a:pP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The more emails the </a:t>
              </a:r>
              <a:b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</a:b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program sees… </a:t>
              </a:r>
            </a:p>
          </p:txBody>
        </p:sp>
      </p:grpSp>
      <p:grpSp>
        <p:nvGrpSpPr>
          <p:cNvPr id="14" name="NOT SPAM?">
            <a:extLst>
              <a:ext uri="{FF2B5EF4-FFF2-40B4-BE49-F238E27FC236}">
                <a16:creationId xmlns:a16="http://schemas.microsoft.com/office/drawing/2014/main" id="{2246A9C8-584E-AA4F-B540-614CB967FC2E}"/>
              </a:ext>
            </a:extLst>
          </p:cNvPr>
          <p:cNvGrpSpPr/>
          <p:nvPr/>
        </p:nvGrpSpPr>
        <p:grpSpPr>
          <a:xfrm>
            <a:off x="6463424" y="2591933"/>
            <a:ext cx="1434350" cy="553960"/>
            <a:chOff x="-292265" y="-192467"/>
            <a:chExt cx="1451415" cy="712099"/>
          </a:xfrm>
          <a:solidFill>
            <a:srgbClr val="328EC5"/>
          </a:solidFill>
        </p:grpSpPr>
        <p:sp>
          <p:nvSpPr>
            <p:cNvPr id="15" name="Rounded Rectangle">
              <a:extLst>
                <a:ext uri="{FF2B5EF4-FFF2-40B4-BE49-F238E27FC236}">
                  <a16:creationId xmlns:a16="http://schemas.microsoft.com/office/drawing/2014/main" id="{D8B3B61E-D5E1-4C41-8650-6C4B33A12892}"/>
                </a:ext>
              </a:extLst>
            </p:cNvPr>
            <p:cNvSpPr/>
            <p:nvPr/>
          </p:nvSpPr>
          <p:spPr>
            <a:xfrm>
              <a:off x="-292266" y="-192468"/>
              <a:ext cx="1451417" cy="712100"/>
            </a:xfrm>
            <a:prstGeom prst="roundRect">
              <a:avLst>
                <a:gd name="adj" fmla="val 19350"/>
              </a:avLst>
            </a:prstGeom>
            <a:grpFill/>
            <a:ln w="25400" cap="flat">
              <a:solidFill>
                <a:srgbClr val="007FAE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" name="SPAM?">
              <a:extLst>
                <a:ext uri="{FF2B5EF4-FFF2-40B4-BE49-F238E27FC236}">
                  <a16:creationId xmlns:a16="http://schemas.microsoft.com/office/drawing/2014/main" id="{72F66AA6-4048-0043-85C7-111149621773}"/>
                </a:ext>
              </a:extLst>
            </p:cNvPr>
            <p:cNvSpPr txBox="1"/>
            <p:nvPr/>
          </p:nvSpPr>
          <p:spPr>
            <a:xfrm>
              <a:off x="-251909" y="-2683"/>
              <a:ext cx="1370702" cy="33253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lvl1pPr algn="ctr">
                <a:defRPr sz="1400" b="1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SPAM?</a:t>
              </a:r>
            </a:p>
          </p:txBody>
        </p:sp>
      </p:grpSp>
      <p:sp>
        <p:nvSpPr>
          <p:cNvPr id="17" name="…the better it gets at…">
            <a:extLst>
              <a:ext uri="{FF2B5EF4-FFF2-40B4-BE49-F238E27FC236}">
                <a16:creationId xmlns:a16="http://schemas.microsoft.com/office/drawing/2014/main" id="{8C2D3257-5233-2D41-B11D-40D47458ADBD}"/>
              </a:ext>
            </a:extLst>
          </p:cNvPr>
          <p:cNvSpPr txBox="1"/>
          <p:nvPr/>
        </p:nvSpPr>
        <p:spPr>
          <a:xfrm>
            <a:off x="6114601" y="4303630"/>
            <a:ext cx="2131994" cy="49244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noAutofit/>
          </a:bodyPr>
          <a:lstStyle/>
          <a:p>
            <a:pPr algn="ctr">
              <a:defRPr sz="1600" i="1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accent1">
                    <a:lumMod val="50000"/>
                  </a:schemeClr>
                </a:solidFill>
                <a:latin typeface="Intel Clear Regular" charset="0"/>
                <a:ea typeface="Intel Clear Regular" charset="0"/>
                <a:cs typeface="Intel Clear Regular" charset="0"/>
              </a:rPr>
              <a:t>…the better it gets at </a:t>
            </a:r>
          </a:p>
          <a:p>
            <a:pPr algn="ctr">
              <a:defRPr sz="1600" i="1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accent1">
                    <a:lumMod val="50000"/>
                  </a:schemeClr>
                </a:solidFill>
                <a:latin typeface="Intel Clear Regular" charset="0"/>
                <a:ea typeface="Intel Clear Regular" charset="0"/>
                <a:cs typeface="Intel Clear Regular" charset="0"/>
              </a:rPr>
              <a:t>classification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EAE9A99-22D3-3B4C-AC93-82E3244502FA}"/>
              </a:ext>
            </a:extLst>
          </p:cNvPr>
          <p:cNvGrpSpPr/>
          <p:nvPr/>
        </p:nvGrpSpPr>
        <p:grpSpPr>
          <a:xfrm>
            <a:off x="571127" y="2571750"/>
            <a:ext cx="1810151" cy="2131394"/>
            <a:chOff x="571126" y="2099585"/>
            <a:chExt cx="2207845" cy="2603560"/>
          </a:xfrm>
        </p:grpSpPr>
        <p:sp>
          <p:nvSpPr>
            <p:cNvPr id="19" name="Emails labeled as spam vs. not">
              <a:extLst>
                <a:ext uri="{FF2B5EF4-FFF2-40B4-BE49-F238E27FC236}">
                  <a16:creationId xmlns:a16="http://schemas.microsoft.com/office/drawing/2014/main" id="{FC1D2778-09F8-E041-9210-E245DC9FD70A}"/>
                </a:ext>
              </a:extLst>
            </p:cNvPr>
            <p:cNvSpPr txBox="1"/>
            <p:nvPr/>
          </p:nvSpPr>
          <p:spPr>
            <a:xfrm>
              <a:off x="1013709" y="4210702"/>
              <a:ext cx="1615827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defRPr sz="1600" i="1">
                  <a:latin typeface="+mj-lt"/>
                  <a:ea typeface="+mj-ea"/>
                  <a:cs typeface="+mj-cs"/>
                  <a:sym typeface="Helvetica"/>
                </a:defRPr>
              </a:pP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Emails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are </a:t>
              </a: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labeled as</a:t>
              </a:r>
              <a:b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</a:b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spam vs. not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B5E063A-D0B8-3040-ACC1-CF15787BC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1126" y="2527656"/>
              <a:ext cx="800288" cy="800288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51C69D6-95BB-E345-BD56-347BA74FB5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9992" y="3275735"/>
              <a:ext cx="800288" cy="80028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B276B61-1F14-214E-B4DD-034EB009B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89817" y="3245094"/>
              <a:ext cx="800288" cy="80028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86D809F-9092-FE49-9D4B-425CD2B96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78683" y="2445396"/>
              <a:ext cx="800288" cy="800288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B01FB29-60DE-8F49-8B8A-8C2C9BBF8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29160" y="2099585"/>
              <a:ext cx="800288" cy="800288"/>
            </a:xfrm>
            <a:prstGeom prst="rect">
              <a:avLst/>
            </a:prstGeom>
          </p:spPr>
        </p:pic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0CC7C2-70E3-B04A-8F67-A180F716BE68}"/>
              </a:ext>
            </a:extLst>
          </p:cNvPr>
          <p:cNvCxnSpPr/>
          <p:nvPr/>
        </p:nvCxnSpPr>
        <p:spPr>
          <a:xfrm flipV="1">
            <a:off x="2749451" y="3420629"/>
            <a:ext cx="924560" cy="11667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1906241-6D90-514D-B936-C1A89733815D}"/>
              </a:ext>
            </a:extLst>
          </p:cNvPr>
          <p:cNvCxnSpPr>
            <a:cxnSpLocks/>
          </p:cNvCxnSpPr>
          <p:nvPr/>
        </p:nvCxnSpPr>
        <p:spPr>
          <a:xfrm>
            <a:off x="5284043" y="3452367"/>
            <a:ext cx="1051349" cy="39324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77DF2BD-67EC-D14A-A297-88D1463AE5E7}"/>
              </a:ext>
            </a:extLst>
          </p:cNvPr>
          <p:cNvCxnSpPr>
            <a:cxnSpLocks/>
          </p:cNvCxnSpPr>
          <p:nvPr/>
        </p:nvCxnSpPr>
        <p:spPr>
          <a:xfrm flipV="1">
            <a:off x="5284043" y="2897720"/>
            <a:ext cx="1051349" cy="553959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93075442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5248842" cy="3416400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Algorithms and statistical models that enable computers to uncover patterns in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overlap with statistics; some classic statistical models are also referred to as machine learning models, e.g. 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main branches of algorithms:  </a:t>
            </a:r>
            <a:r>
              <a:rPr lang="en-US" b="1" dirty="0"/>
              <a:t>supervised and unsupervised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(ML)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DF83DB-97EA-D24A-A1B7-773278C54F8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206" l="33667" r="65917">
                        <a14:foregroundMark x1="38167" y1="55238" x2="38583" y2="43651"/>
                        <a14:foregroundMark x1="62667" y1="55079" x2="62083" y2="42857"/>
                        <a14:foregroundMark x1="57750" y1="37778" x2="57750" y2="36984"/>
                        <a14:foregroundMark x1="52667" y1="25556" x2="52667" y2="25238"/>
                        <a14:foregroundMark x1="48500" y1="25238" x2="48500" y2="25238"/>
                        <a14:foregroundMark x1="50833" y1="11111" x2="50417" y2="7143"/>
                        <a14:foregroundMark x1="50667" y1="15079" x2="50667" y2="13333"/>
                        <a14:foregroundMark x1="48750" y1="12540" x2="48750" y2="12540"/>
                        <a14:foregroundMark x1="47583" y1="9841" x2="48000" y2="10159"/>
                        <a14:foregroundMark x1="47667" y1="5873" x2="48083" y2="6508"/>
                        <a14:foregroundMark x1="48833" y1="3333" x2="49167" y2="4921"/>
                        <a14:foregroundMark x1="50667" y1="1746" x2="50750" y2="3492"/>
                        <a14:foregroundMark x1="52250" y1="2540" x2="51833" y2="3810"/>
                        <a14:foregroundMark x1="53333" y1="5714" x2="52917" y2="6032"/>
                        <a14:foregroundMark x1="52917" y1="8730" x2="53333" y2="9841"/>
                        <a14:foregroundMark x1="52167" y1="11905" x2="52417" y2="13175"/>
                        <a14:foregroundMark x1="53417" y1="77619" x2="53583" y2="71746"/>
                        <a14:foregroundMark x1="47667" y1="75556" x2="47583" y2="70476"/>
                        <a14:foregroundMark x1="53083" y1="46667" x2="53333" y2="46508"/>
                        <a14:foregroundMark x1="49750" y1="48413" x2="49333" y2="47937"/>
                        <a14:foregroundMark x1="48917" y1="11746" x2="49083" y2="11587"/>
                        <a14:foregroundMark x1="48000" y1="9048" x2="48167" y2="92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4865" t="1023" r="35045" b="17406"/>
          <a:stretch/>
        </p:blipFill>
        <p:spPr>
          <a:xfrm>
            <a:off x="6090589" y="1066018"/>
            <a:ext cx="2751439" cy="391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28069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2A02BE-594E-9D48-8EB3-FFB531170BD0}"/>
              </a:ext>
            </a:extLst>
          </p:cNvPr>
          <p:cNvSpPr/>
          <p:nvPr/>
        </p:nvSpPr>
        <p:spPr>
          <a:xfrm>
            <a:off x="4516395" y="1848177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98854" y="2561053"/>
            <a:ext cx="8733447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572308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Supervised Learning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with </a:t>
            </a:r>
            <a:r>
              <a:rPr lang="en-US" b="1" dirty="0"/>
              <a:t>labels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Label: also known as target, y, output, class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Two major flavors: </a:t>
            </a:r>
            <a:r>
              <a:rPr lang="en-US" b="1" dirty="0"/>
              <a:t>regression</a:t>
            </a:r>
            <a:r>
              <a:rPr lang="en-US" dirty="0"/>
              <a:t> and </a:t>
            </a:r>
            <a:r>
              <a:rPr lang="en-US" b="1" dirty="0"/>
              <a:t>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08935995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2A02BE-594E-9D48-8EB3-FFB531170BD0}"/>
              </a:ext>
            </a:extLst>
          </p:cNvPr>
          <p:cNvSpPr/>
          <p:nvPr/>
        </p:nvSpPr>
        <p:spPr>
          <a:xfrm>
            <a:off x="2632191" y="2568782"/>
            <a:ext cx="4007814" cy="1581259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439895" y="3639267"/>
            <a:ext cx="6159640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B100-54CA-C64F-BE1B-AD0050BCAB39}"/>
              </a:ext>
            </a:extLst>
          </p:cNvPr>
          <p:cNvSpPr/>
          <p:nvPr/>
        </p:nvSpPr>
        <p:spPr>
          <a:xfrm>
            <a:off x="2301930" y="2839717"/>
            <a:ext cx="325784" cy="1039388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4039998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998238" cy="3416400"/>
          </a:xfrm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Answers questions like: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How much profit will we make next year?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How long will a reader stay on our site?</a:t>
            </a:r>
          </a:p>
          <a:p>
            <a:pPr lvl="2"/>
            <a:r>
              <a:rPr lang="en-US" b="1" dirty="0"/>
              <a:t>Applications: </a:t>
            </a:r>
            <a:r>
              <a:rPr lang="en-US" dirty="0"/>
              <a:t>demand forecasting, predicting stock prices, customer lifetime value 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Learning: Regression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CF5570-76B8-CD41-8862-7980005C6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9937" y="2330469"/>
            <a:ext cx="3522364" cy="233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24294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2A02BE-594E-9D48-8EB3-FFB531170BD0}"/>
              </a:ext>
            </a:extLst>
          </p:cNvPr>
          <p:cNvSpPr/>
          <p:nvPr/>
        </p:nvSpPr>
        <p:spPr>
          <a:xfrm>
            <a:off x="2632191" y="2568782"/>
            <a:ext cx="4007814" cy="1581259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2408543" y="3639267"/>
            <a:ext cx="4190992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B100-54CA-C64F-BE1B-AD0050BCAB39}"/>
              </a:ext>
            </a:extLst>
          </p:cNvPr>
          <p:cNvSpPr/>
          <p:nvPr/>
        </p:nvSpPr>
        <p:spPr>
          <a:xfrm>
            <a:off x="2331546" y="2839717"/>
            <a:ext cx="296167" cy="1039388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978648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87"/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Shape 8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457200" indent="-381000">
              <a:lnSpc>
                <a:spcPct val="13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Helvetica"/>
              <a:buChar char="●"/>
              <a:defRPr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 marL="76200" indent="0">
              <a:buNone/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US" dirty="0">
                <a:solidFill>
                  <a:schemeClr val="bg1"/>
                </a:solidFill>
              </a:rPr>
              <a:t>Be able to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data science and explain its different facets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differences between statistics and machine learning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major branches of machine learning and the types of problems they solve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special topics within data science</a:t>
            </a:r>
          </a:p>
        </p:txBody>
      </p:sp>
      <p:sp>
        <p:nvSpPr>
          <p:cNvPr id="127" name="Shape 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2959">
              <a:defRPr sz="252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Learning objective</a:t>
            </a:r>
            <a:r>
              <a:rPr lang="en-US" dirty="0"/>
              <a:t>s</a:t>
            </a:r>
            <a:endParaRPr dirty="0"/>
          </a:p>
        </p:txBody>
      </p:sp>
      <p:pic>
        <p:nvPicPr>
          <p:cNvPr id="129" name="Shape 90" descr="Shape 90"/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62143141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2408543" y="3639267"/>
            <a:ext cx="4190992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2876404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5285912" cy="3416400"/>
          </a:xfrm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Labels are class or group, e.g. 1 or 0, “churned” or “not churned”</a:t>
            </a:r>
          </a:p>
          <a:p>
            <a:pPr lvl="2"/>
            <a:r>
              <a:rPr lang="en-US" dirty="0"/>
              <a:t>Linear and nonlinear models</a:t>
            </a:r>
          </a:p>
          <a:p>
            <a:pPr lvl="2"/>
            <a:r>
              <a:rPr lang="en-US" dirty="0"/>
              <a:t>Algorithms include k-nearest neighbors, logistic regression, decision trees, SVMs 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Learning: Classification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C6649E-D91D-834F-B4D5-4D3F08331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531" y="1594274"/>
            <a:ext cx="2769456" cy="297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06734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2253307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5" y="2631989"/>
            <a:ext cx="2192295" cy="2372497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4460606" y="2563452"/>
            <a:ext cx="4371694" cy="19375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3948350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Unsupervised Learning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</a:t>
            </a:r>
            <a:r>
              <a:rPr lang="en-US" b="1" dirty="0"/>
              <a:t>with</a:t>
            </a:r>
            <a:r>
              <a:rPr lang="en-US" b="1" i="1" dirty="0"/>
              <a:t>out</a:t>
            </a:r>
            <a:r>
              <a:rPr lang="en-US" dirty="0"/>
              <a:t> labels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Uncover the underlying structure of data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Two major branches: </a:t>
            </a:r>
            <a:r>
              <a:rPr lang="en-US" b="1" dirty="0"/>
              <a:t>clustering </a:t>
            </a:r>
            <a:r>
              <a:rPr lang="en-US" dirty="0"/>
              <a:t>and </a:t>
            </a:r>
            <a:r>
              <a:rPr lang="en-US" b="1" dirty="0"/>
              <a:t>dimension reduction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Unsupervised Learning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37550136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5" y="2631989"/>
            <a:ext cx="2192295" cy="2372497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4460606" y="3657127"/>
            <a:ext cx="4190992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37111679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6" y="2631989"/>
            <a:ext cx="2192294" cy="2372497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6680472" y="3657127"/>
            <a:ext cx="1971125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5043812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5" y="3769618"/>
            <a:ext cx="2192296" cy="1234868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6680472" y="3657127"/>
            <a:ext cx="1971125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2994684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340832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62368462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A Brief History of Data Science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Basics of Data Science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Analytics and Statistics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Statistics and Machine Learning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Machine Learning and Artificial Intelligence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Special Topics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Course Structure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78566552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C5F62-95F9-9746-90AF-7A1CE3085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TOPICS</a:t>
            </a:r>
          </a:p>
        </p:txBody>
      </p:sp>
    </p:spTree>
    <p:extLst>
      <p:ext uri="{BB962C8B-B14F-4D97-AF65-F5344CB8AC3E}">
        <p14:creationId xmlns:p14="http://schemas.microsoft.com/office/powerpoint/2010/main" val="3685688948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5399290" cy="3416400"/>
          </a:xfrm>
        </p:spPr>
        <p:txBody>
          <a:bodyPr/>
          <a:lstStyle/>
          <a:p>
            <a:r>
              <a:rPr lang="en-US" b="1" dirty="0"/>
              <a:t>A/B Testing</a:t>
            </a:r>
            <a:r>
              <a:rPr lang="en-US" dirty="0"/>
              <a:t>: running an “experiment” to test two (or more) alternatives against each other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in marketing and online sales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button color testing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51FF00-C6EA-474B-9F33-4F57997228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67054" y="1338705"/>
            <a:ext cx="2583519" cy="206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417781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8" y="1152475"/>
            <a:ext cx="7292259" cy="3416400"/>
          </a:xfrm>
        </p:spPr>
        <p:txBody>
          <a:bodyPr/>
          <a:lstStyle/>
          <a:p>
            <a:r>
              <a:rPr lang="en-US" b="1" dirty="0"/>
              <a:t>NLP</a:t>
            </a:r>
            <a:r>
              <a:rPr lang="en-US" dirty="0"/>
              <a:t> (Natural Language Processing): analysis of human language by computers; machine learning and AI applied to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Methods: sentiment analysis, topic modelling</a:t>
            </a:r>
            <a:r>
              <a:rPr lang="en-US"/>
              <a:t>, etc.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autocomplete,		               chatbot, hiring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DD51A63-EBD4-3B4B-AF9F-AE877EF1FB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16870" y="2689585"/>
            <a:ext cx="4115431" cy="202367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034026018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Time Series Analysis</a:t>
            </a:r>
            <a:r>
              <a:rPr lang="en-US" dirty="0"/>
              <a:t>: applying statistical and machine learning techniques to find patterns in and predict with time-indexed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in financial markets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demand forecasting			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C90417-63B7-6445-99AB-C02CAF1CF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937" y="2351490"/>
            <a:ext cx="3522364" cy="233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98163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7917901" cy="3416400"/>
          </a:xfrm>
        </p:spPr>
        <p:txBody>
          <a:bodyPr/>
          <a:lstStyle/>
          <a:p>
            <a:r>
              <a:rPr lang="en-US" b="1" dirty="0"/>
              <a:t>Neural Network</a:t>
            </a:r>
            <a:r>
              <a:rPr lang="en-US" dirty="0"/>
              <a:t>: a type of machine learning vaguely inspired by the workings of neurons in a brain; composed of an input layer, output layer, and “hidden” layers</a:t>
            </a:r>
          </a:p>
          <a:p>
            <a:r>
              <a:rPr lang="en-US" b="1" dirty="0"/>
              <a:t>Deep Learning</a:t>
            </a:r>
            <a:r>
              <a:rPr lang="en-US" dirty="0"/>
              <a:t>: a type of neural net with many hidden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in image recognition, NLP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speech recognition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99AB68-6211-2841-9FF3-7A02FBA6C6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61811" y="2807367"/>
            <a:ext cx="3251200" cy="193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15414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998238" cy="3416400"/>
          </a:xfrm>
        </p:spPr>
        <p:txBody>
          <a:bodyPr/>
          <a:lstStyle/>
          <a:p>
            <a:r>
              <a:rPr lang="en-US" b="1" dirty="0"/>
              <a:t>Computer Vision</a:t>
            </a:r>
            <a:r>
              <a:rPr lang="en-US" dirty="0"/>
              <a:t>: a field of study on how computers can gain information about an environment through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and neural networks are often applied for image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goofy video filters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43E33A-D6E1-C045-9CE1-97EDCA31696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41433" y="1364968"/>
            <a:ext cx="1828800" cy="320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349910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</p:spPr>
        <p:txBody>
          <a:bodyPr/>
          <a:lstStyle/>
          <a:p>
            <a:r>
              <a:rPr lang="en-US" b="1" dirty="0"/>
              <a:t>Bayesian Statistics</a:t>
            </a:r>
            <a:r>
              <a:rPr lang="en-US" dirty="0"/>
              <a:t>: a theory in statistics which takes the approach that probability expresses a “degree of belief”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Results in different assumptions					           and underlying math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methods						 include naïve Bayes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38E435-8E4C-0347-ADC4-6B54A64228F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3471" y="2026343"/>
            <a:ext cx="3968830" cy="254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659654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Machine Learning Projects Life Cycle</a:t>
            </a:r>
            <a:endParaRPr dirty="0"/>
          </a:p>
        </p:txBody>
      </p:sp>
      <p:pic>
        <p:nvPicPr>
          <p:cNvPr id="18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27173440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52444D-49D3-47EF-B496-37161E826A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A0D82D-2AD3-4970-BE07-D664DA0D4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Project Life Cycle</a:t>
            </a:r>
          </a:p>
        </p:txBody>
      </p:sp>
      <p:sp>
        <p:nvSpPr>
          <p:cNvPr id="4" name="Google Shape;1753;p50">
            <a:extLst>
              <a:ext uri="{FF2B5EF4-FFF2-40B4-BE49-F238E27FC236}">
                <a16:creationId xmlns:a16="http://schemas.microsoft.com/office/drawing/2014/main" id="{1D627993-225D-4AD0-9157-99B2F6DFB11B}"/>
              </a:ext>
            </a:extLst>
          </p:cNvPr>
          <p:cNvSpPr/>
          <p:nvPr/>
        </p:nvSpPr>
        <p:spPr>
          <a:xfrm rot="5400000">
            <a:off x="1003615" y="1523826"/>
            <a:ext cx="515375" cy="44821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050">
              <a:solidFill>
                <a:srgbClr val="000000"/>
              </a:solidFill>
            </a:endParaRPr>
          </a:p>
        </p:txBody>
      </p:sp>
      <p:sp>
        <p:nvSpPr>
          <p:cNvPr id="5" name="Google Shape;1754;p50">
            <a:extLst>
              <a:ext uri="{FF2B5EF4-FFF2-40B4-BE49-F238E27FC236}">
                <a16:creationId xmlns:a16="http://schemas.microsoft.com/office/drawing/2014/main" id="{019901FC-91CD-4EA6-AF6B-36BD1B3D9660}"/>
              </a:ext>
            </a:extLst>
          </p:cNvPr>
          <p:cNvSpPr txBox="1"/>
          <p:nvPr/>
        </p:nvSpPr>
        <p:spPr>
          <a:xfrm>
            <a:off x="1132986" y="1571950"/>
            <a:ext cx="298593" cy="343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ts val="2667"/>
            </a:pPr>
            <a:endParaRPr sz="2000">
              <a:solidFill>
                <a:schemeClr val="lt1"/>
              </a:solidFill>
            </a:endParaRPr>
          </a:p>
        </p:txBody>
      </p:sp>
      <p:sp>
        <p:nvSpPr>
          <p:cNvPr id="6" name="Google Shape;1755;p50">
            <a:extLst>
              <a:ext uri="{FF2B5EF4-FFF2-40B4-BE49-F238E27FC236}">
                <a16:creationId xmlns:a16="http://schemas.microsoft.com/office/drawing/2014/main" id="{9B6399CF-E975-4F64-875C-2FD3B9FA08AC}"/>
              </a:ext>
            </a:extLst>
          </p:cNvPr>
          <p:cNvSpPr/>
          <p:nvPr/>
        </p:nvSpPr>
        <p:spPr>
          <a:xfrm rot="5400000">
            <a:off x="1003615" y="2337710"/>
            <a:ext cx="515375" cy="44821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050">
              <a:solidFill>
                <a:srgbClr val="000000"/>
              </a:solidFill>
            </a:endParaRPr>
          </a:p>
        </p:txBody>
      </p:sp>
      <p:sp>
        <p:nvSpPr>
          <p:cNvPr id="7" name="Google Shape;1756;p50">
            <a:extLst>
              <a:ext uri="{FF2B5EF4-FFF2-40B4-BE49-F238E27FC236}">
                <a16:creationId xmlns:a16="http://schemas.microsoft.com/office/drawing/2014/main" id="{DAE397DC-9F9C-4602-B865-75F58D14A404}"/>
              </a:ext>
            </a:extLst>
          </p:cNvPr>
          <p:cNvSpPr txBox="1"/>
          <p:nvPr/>
        </p:nvSpPr>
        <p:spPr>
          <a:xfrm>
            <a:off x="1112003" y="2390138"/>
            <a:ext cx="298593" cy="343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ts val="2667"/>
            </a:pPr>
            <a:endParaRPr sz="2000">
              <a:solidFill>
                <a:schemeClr val="lt1"/>
              </a:solidFill>
            </a:endParaRPr>
          </a:p>
        </p:txBody>
      </p:sp>
      <p:sp>
        <p:nvSpPr>
          <p:cNvPr id="8" name="Google Shape;1757;p50">
            <a:extLst>
              <a:ext uri="{FF2B5EF4-FFF2-40B4-BE49-F238E27FC236}">
                <a16:creationId xmlns:a16="http://schemas.microsoft.com/office/drawing/2014/main" id="{205C583D-C259-4422-BED4-00139DD673BA}"/>
              </a:ext>
            </a:extLst>
          </p:cNvPr>
          <p:cNvSpPr/>
          <p:nvPr/>
        </p:nvSpPr>
        <p:spPr>
          <a:xfrm rot="5400000">
            <a:off x="1234276" y="1930768"/>
            <a:ext cx="515375" cy="44821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050">
              <a:solidFill>
                <a:srgbClr val="000000"/>
              </a:solidFill>
            </a:endParaRPr>
          </a:p>
        </p:txBody>
      </p:sp>
      <p:sp>
        <p:nvSpPr>
          <p:cNvPr id="9" name="Google Shape;1758;p50">
            <a:extLst>
              <a:ext uri="{FF2B5EF4-FFF2-40B4-BE49-F238E27FC236}">
                <a16:creationId xmlns:a16="http://schemas.microsoft.com/office/drawing/2014/main" id="{A02BD1EB-4158-4171-869F-6B0E8014F2D4}"/>
              </a:ext>
            </a:extLst>
          </p:cNvPr>
          <p:cNvSpPr txBox="1"/>
          <p:nvPr/>
        </p:nvSpPr>
        <p:spPr>
          <a:xfrm>
            <a:off x="1342666" y="1983207"/>
            <a:ext cx="298593" cy="343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ts val="2667"/>
            </a:pPr>
            <a:endParaRPr sz="2000">
              <a:solidFill>
                <a:schemeClr val="lt1"/>
              </a:solidFill>
            </a:endParaRPr>
          </a:p>
        </p:txBody>
      </p:sp>
      <p:sp>
        <p:nvSpPr>
          <p:cNvPr id="10" name="Google Shape;1759;p50">
            <a:extLst>
              <a:ext uri="{FF2B5EF4-FFF2-40B4-BE49-F238E27FC236}">
                <a16:creationId xmlns:a16="http://schemas.microsoft.com/office/drawing/2014/main" id="{A62FF4B3-EBD9-47EE-9A89-C2B377CF364B}"/>
              </a:ext>
            </a:extLst>
          </p:cNvPr>
          <p:cNvSpPr/>
          <p:nvPr/>
        </p:nvSpPr>
        <p:spPr>
          <a:xfrm rot="5400000">
            <a:off x="1234276" y="2744652"/>
            <a:ext cx="515375" cy="44821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050">
              <a:solidFill>
                <a:srgbClr val="000000"/>
              </a:solidFill>
            </a:endParaRPr>
          </a:p>
        </p:txBody>
      </p:sp>
      <p:sp>
        <p:nvSpPr>
          <p:cNvPr id="11" name="Google Shape;1760;p50">
            <a:extLst>
              <a:ext uri="{FF2B5EF4-FFF2-40B4-BE49-F238E27FC236}">
                <a16:creationId xmlns:a16="http://schemas.microsoft.com/office/drawing/2014/main" id="{4733DC81-19D2-4781-AF08-1E6F1B0E8461}"/>
              </a:ext>
            </a:extLst>
          </p:cNvPr>
          <p:cNvSpPr txBox="1"/>
          <p:nvPr/>
        </p:nvSpPr>
        <p:spPr>
          <a:xfrm>
            <a:off x="1342666" y="2797088"/>
            <a:ext cx="298593" cy="343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ts val="2667"/>
            </a:pPr>
            <a:endParaRPr sz="2000">
              <a:solidFill>
                <a:schemeClr val="lt1"/>
              </a:solidFill>
            </a:endParaRPr>
          </a:p>
        </p:txBody>
      </p:sp>
      <p:sp>
        <p:nvSpPr>
          <p:cNvPr id="12" name="Google Shape;1761;p50">
            <a:extLst>
              <a:ext uri="{FF2B5EF4-FFF2-40B4-BE49-F238E27FC236}">
                <a16:creationId xmlns:a16="http://schemas.microsoft.com/office/drawing/2014/main" id="{F1E62562-F6B0-4286-8A01-A494A8EA7A79}"/>
              </a:ext>
            </a:extLst>
          </p:cNvPr>
          <p:cNvSpPr/>
          <p:nvPr/>
        </p:nvSpPr>
        <p:spPr>
          <a:xfrm>
            <a:off x="1547620" y="1637020"/>
            <a:ext cx="2794978" cy="23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rgbClr val="000000"/>
              </a:buClr>
              <a:buSzPts val="1600"/>
            </a:pPr>
            <a:r>
              <a:rPr lang="en-GB" sz="1200" dirty="0">
                <a:solidFill>
                  <a:schemeClr val="bg1"/>
                </a:solidFill>
              </a:rPr>
              <a:t>Business Requirements</a:t>
            </a:r>
            <a:endParaRPr sz="1050" dirty="0">
              <a:solidFill>
                <a:schemeClr val="bg1"/>
              </a:solidFill>
            </a:endParaRPr>
          </a:p>
        </p:txBody>
      </p:sp>
      <p:sp>
        <p:nvSpPr>
          <p:cNvPr id="13" name="Google Shape;1762;p50">
            <a:extLst>
              <a:ext uri="{FF2B5EF4-FFF2-40B4-BE49-F238E27FC236}">
                <a16:creationId xmlns:a16="http://schemas.microsoft.com/office/drawing/2014/main" id="{C1A785D0-4231-4ADE-9F0D-B61E22A29C32}"/>
              </a:ext>
            </a:extLst>
          </p:cNvPr>
          <p:cNvSpPr/>
          <p:nvPr/>
        </p:nvSpPr>
        <p:spPr>
          <a:xfrm>
            <a:off x="1778281" y="1911454"/>
            <a:ext cx="1966449" cy="38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rgbClr val="000000"/>
              </a:buClr>
              <a:buSzPts val="1600"/>
            </a:pPr>
            <a:r>
              <a:rPr lang="en-GB" sz="1200" dirty="0">
                <a:solidFill>
                  <a:schemeClr val="bg1"/>
                </a:solidFill>
              </a:rPr>
              <a:t>Data Collection and Cleaning</a:t>
            </a:r>
            <a:endParaRPr sz="1050" dirty="0">
              <a:solidFill>
                <a:schemeClr val="bg1"/>
              </a:solidFill>
            </a:endParaRPr>
          </a:p>
        </p:txBody>
      </p:sp>
      <p:sp>
        <p:nvSpPr>
          <p:cNvPr id="14" name="Google Shape;1763;p50">
            <a:extLst>
              <a:ext uri="{FF2B5EF4-FFF2-40B4-BE49-F238E27FC236}">
                <a16:creationId xmlns:a16="http://schemas.microsoft.com/office/drawing/2014/main" id="{220240E6-483F-4697-A524-56B33259A7A6}"/>
              </a:ext>
            </a:extLst>
          </p:cNvPr>
          <p:cNvSpPr/>
          <p:nvPr/>
        </p:nvSpPr>
        <p:spPr>
          <a:xfrm>
            <a:off x="1547620" y="2448020"/>
            <a:ext cx="1231876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rgbClr val="000000"/>
              </a:buClr>
              <a:buSzPts val="1600"/>
            </a:pPr>
            <a:r>
              <a:rPr lang="en-GB" sz="1200" dirty="0">
                <a:solidFill>
                  <a:schemeClr val="bg1"/>
                </a:solidFill>
              </a:rPr>
              <a:t>EDA</a:t>
            </a:r>
            <a:endParaRPr sz="1050" dirty="0">
              <a:solidFill>
                <a:schemeClr val="bg1"/>
              </a:solidFill>
            </a:endParaRPr>
          </a:p>
        </p:txBody>
      </p:sp>
      <p:sp>
        <p:nvSpPr>
          <p:cNvPr id="15" name="Google Shape;1764;p50">
            <a:extLst>
              <a:ext uri="{FF2B5EF4-FFF2-40B4-BE49-F238E27FC236}">
                <a16:creationId xmlns:a16="http://schemas.microsoft.com/office/drawing/2014/main" id="{DE2651A9-A034-4A16-943B-65502A6DE8E0}"/>
              </a:ext>
            </a:extLst>
          </p:cNvPr>
          <p:cNvSpPr/>
          <p:nvPr/>
        </p:nvSpPr>
        <p:spPr>
          <a:xfrm>
            <a:off x="1778279" y="2853520"/>
            <a:ext cx="1427252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rgbClr val="000000"/>
              </a:buClr>
              <a:buSzPts val="1600"/>
            </a:pPr>
            <a:r>
              <a:rPr lang="en-GB" sz="1200" dirty="0">
                <a:solidFill>
                  <a:schemeClr val="bg1"/>
                </a:solidFill>
              </a:rPr>
              <a:t>Data Engineering</a:t>
            </a:r>
            <a:endParaRPr sz="1050" dirty="0">
              <a:solidFill>
                <a:schemeClr val="bg1"/>
              </a:solidFill>
            </a:endParaRPr>
          </a:p>
        </p:txBody>
      </p:sp>
      <p:sp>
        <p:nvSpPr>
          <p:cNvPr id="16" name="Google Shape;1765;p50">
            <a:extLst>
              <a:ext uri="{FF2B5EF4-FFF2-40B4-BE49-F238E27FC236}">
                <a16:creationId xmlns:a16="http://schemas.microsoft.com/office/drawing/2014/main" id="{30429BCC-D2F1-4FF2-9D64-BB883C3B56D0}"/>
              </a:ext>
            </a:extLst>
          </p:cNvPr>
          <p:cNvSpPr/>
          <p:nvPr/>
        </p:nvSpPr>
        <p:spPr>
          <a:xfrm rot="5400000">
            <a:off x="1003615" y="3151594"/>
            <a:ext cx="515375" cy="44821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050">
              <a:solidFill>
                <a:srgbClr val="000000"/>
              </a:solidFill>
            </a:endParaRPr>
          </a:p>
        </p:txBody>
      </p:sp>
      <p:sp>
        <p:nvSpPr>
          <p:cNvPr id="17" name="Google Shape;1766;p50">
            <a:extLst>
              <a:ext uri="{FF2B5EF4-FFF2-40B4-BE49-F238E27FC236}">
                <a16:creationId xmlns:a16="http://schemas.microsoft.com/office/drawing/2014/main" id="{2CFDE6E5-7276-43F0-A23C-460B45C963B1}"/>
              </a:ext>
            </a:extLst>
          </p:cNvPr>
          <p:cNvSpPr txBox="1"/>
          <p:nvPr/>
        </p:nvSpPr>
        <p:spPr>
          <a:xfrm>
            <a:off x="1112003" y="3204038"/>
            <a:ext cx="298593" cy="343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ts val="2667"/>
            </a:pPr>
            <a:endParaRPr sz="2000">
              <a:solidFill>
                <a:schemeClr val="lt1"/>
              </a:solidFill>
            </a:endParaRPr>
          </a:p>
        </p:txBody>
      </p:sp>
      <p:sp>
        <p:nvSpPr>
          <p:cNvPr id="18" name="Google Shape;1767;p50">
            <a:extLst>
              <a:ext uri="{FF2B5EF4-FFF2-40B4-BE49-F238E27FC236}">
                <a16:creationId xmlns:a16="http://schemas.microsoft.com/office/drawing/2014/main" id="{0CF19532-4190-4D6B-AD59-442430F60F3B}"/>
              </a:ext>
            </a:extLst>
          </p:cNvPr>
          <p:cNvSpPr/>
          <p:nvPr/>
        </p:nvSpPr>
        <p:spPr>
          <a:xfrm rot="5400000">
            <a:off x="1234276" y="3558535"/>
            <a:ext cx="515375" cy="44821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050">
              <a:solidFill>
                <a:srgbClr val="000000"/>
              </a:solidFill>
            </a:endParaRPr>
          </a:p>
        </p:txBody>
      </p:sp>
      <p:sp>
        <p:nvSpPr>
          <p:cNvPr id="19" name="Google Shape;1768;p50">
            <a:extLst>
              <a:ext uri="{FF2B5EF4-FFF2-40B4-BE49-F238E27FC236}">
                <a16:creationId xmlns:a16="http://schemas.microsoft.com/office/drawing/2014/main" id="{83CF0ECE-86E4-4943-B106-609542C4072E}"/>
              </a:ext>
            </a:extLst>
          </p:cNvPr>
          <p:cNvSpPr txBox="1"/>
          <p:nvPr/>
        </p:nvSpPr>
        <p:spPr>
          <a:xfrm>
            <a:off x="1342666" y="3610969"/>
            <a:ext cx="298593" cy="343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ts val="2667"/>
            </a:pPr>
            <a:endParaRPr sz="2000">
              <a:solidFill>
                <a:schemeClr val="lt1"/>
              </a:solidFill>
            </a:endParaRPr>
          </a:p>
        </p:txBody>
      </p:sp>
      <p:sp>
        <p:nvSpPr>
          <p:cNvPr id="20" name="Google Shape;1769;p50">
            <a:extLst>
              <a:ext uri="{FF2B5EF4-FFF2-40B4-BE49-F238E27FC236}">
                <a16:creationId xmlns:a16="http://schemas.microsoft.com/office/drawing/2014/main" id="{047B72FD-E710-46C6-8E76-B0C4C215AD0E}"/>
              </a:ext>
            </a:extLst>
          </p:cNvPr>
          <p:cNvSpPr/>
          <p:nvPr/>
        </p:nvSpPr>
        <p:spPr>
          <a:xfrm>
            <a:off x="1547619" y="3226431"/>
            <a:ext cx="2584396" cy="28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rgbClr val="000000"/>
              </a:buClr>
              <a:buSzPts val="1600"/>
            </a:pPr>
            <a:r>
              <a:rPr lang="en-GB" sz="1200" dirty="0">
                <a:solidFill>
                  <a:schemeClr val="bg1"/>
                </a:solidFill>
              </a:rPr>
              <a:t>Data Modelling and Model Selection</a:t>
            </a:r>
            <a:endParaRPr sz="1050" dirty="0">
              <a:solidFill>
                <a:schemeClr val="bg1"/>
              </a:solidFill>
            </a:endParaRPr>
          </a:p>
        </p:txBody>
      </p:sp>
      <p:sp>
        <p:nvSpPr>
          <p:cNvPr id="21" name="Google Shape;1770;p50">
            <a:extLst>
              <a:ext uri="{FF2B5EF4-FFF2-40B4-BE49-F238E27FC236}">
                <a16:creationId xmlns:a16="http://schemas.microsoft.com/office/drawing/2014/main" id="{A06BE7A8-D87A-41B9-BDDA-7741717E3098}"/>
              </a:ext>
            </a:extLst>
          </p:cNvPr>
          <p:cNvSpPr/>
          <p:nvPr/>
        </p:nvSpPr>
        <p:spPr>
          <a:xfrm>
            <a:off x="1778278" y="3664521"/>
            <a:ext cx="2434565" cy="363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rgbClr val="000000"/>
              </a:buClr>
              <a:buSzPts val="1600"/>
            </a:pPr>
            <a:r>
              <a:rPr lang="en-GB" sz="1200" dirty="0">
                <a:solidFill>
                  <a:schemeClr val="bg1"/>
                </a:solidFill>
              </a:rPr>
              <a:t>Model Tuning and Deployment</a:t>
            </a:r>
            <a:endParaRPr sz="1050" dirty="0">
              <a:solidFill>
                <a:schemeClr val="bg1"/>
              </a:solidFill>
            </a:endParaRPr>
          </a:p>
        </p:txBody>
      </p:sp>
      <p:sp>
        <p:nvSpPr>
          <p:cNvPr id="22" name="Google Shape;1771;p50">
            <a:extLst>
              <a:ext uri="{FF2B5EF4-FFF2-40B4-BE49-F238E27FC236}">
                <a16:creationId xmlns:a16="http://schemas.microsoft.com/office/drawing/2014/main" id="{1A486570-B161-417C-99A2-85EBAE5F8F69}"/>
              </a:ext>
            </a:extLst>
          </p:cNvPr>
          <p:cNvSpPr/>
          <p:nvPr/>
        </p:nvSpPr>
        <p:spPr>
          <a:xfrm>
            <a:off x="1330182" y="2021027"/>
            <a:ext cx="323563" cy="267700"/>
          </a:xfrm>
          <a:custGeom>
            <a:avLst/>
            <a:gdLst/>
            <a:ahLst/>
            <a:cxnLst/>
            <a:rect l="l" t="t" r="r" b="b"/>
            <a:pathLst>
              <a:path w="813" h="672" extrusionOk="0">
                <a:moveTo>
                  <a:pt x="716" y="112"/>
                </a:moveTo>
                <a:cubicBezTo>
                  <a:pt x="647" y="40"/>
                  <a:pt x="551" y="0"/>
                  <a:pt x="446" y="0"/>
                </a:cubicBezTo>
                <a:cubicBezTo>
                  <a:pt x="399" y="0"/>
                  <a:pt x="349" y="8"/>
                  <a:pt x="299" y="24"/>
                </a:cubicBezTo>
                <a:cubicBezTo>
                  <a:pt x="100" y="87"/>
                  <a:pt x="39" y="213"/>
                  <a:pt x="20" y="282"/>
                </a:cubicBezTo>
                <a:cubicBezTo>
                  <a:pt x="0" y="356"/>
                  <a:pt x="12" y="421"/>
                  <a:pt x="34" y="445"/>
                </a:cubicBezTo>
                <a:cubicBezTo>
                  <a:pt x="49" y="461"/>
                  <a:pt x="78" y="469"/>
                  <a:pt x="123" y="469"/>
                </a:cubicBezTo>
                <a:cubicBezTo>
                  <a:pt x="203" y="469"/>
                  <a:pt x="304" y="444"/>
                  <a:pt x="305" y="444"/>
                </a:cubicBezTo>
                <a:cubicBezTo>
                  <a:pt x="305" y="444"/>
                  <a:pt x="316" y="440"/>
                  <a:pt x="324" y="440"/>
                </a:cubicBezTo>
                <a:cubicBezTo>
                  <a:pt x="327" y="440"/>
                  <a:pt x="328" y="440"/>
                  <a:pt x="328" y="440"/>
                </a:cubicBezTo>
                <a:cubicBezTo>
                  <a:pt x="330" y="445"/>
                  <a:pt x="326" y="456"/>
                  <a:pt x="321" y="465"/>
                </a:cubicBezTo>
                <a:cubicBezTo>
                  <a:pt x="318" y="470"/>
                  <a:pt x="265" y="591"/>
                  <a:pt x="294" y="642"/>
                </a:cubicBezTo>
                <a:cubicBezTo>
                  <a:pt x="301" y="656"/>
                  <a:pt x="312" y="664"/>
                  <a:pt x="327" y="666"/>
                </a:cubicBezTo>
                <a:cubicBezTo>
                  <a:pt x="350" y="670"/>
                  <a:pt x="373" y="672"/>
                  <a:pt x="396" y="672"/>
                </a:cubicBezTo>
                <a:cubicBezTo>
                  <a:pt x="396" y="672"/>
                  <a:pt x="396" y="672"/>
                  <a:pt x="396" y="672"/>
                </a:cubicBezTo>
                <a:cubicBezTo>
                  <a:pt x="610" y="672"/>
                  <a:pt x="803" y="518"/>
                  <a:pt x="810" y="342"/>
                </a:cubicBezTo>
                <a:cubicBezTo>
                  <a:pt x="813" y="262"/>
                  <a:pt x="778" y="176"/>
                  <a:pt x="716" y="112"/>
                </a:cubicBezTo>
                <a:close/>
                <a:moveTo>
                  <a:pt x="789" y="342"/>
                </a:moveTo>
                <a:cubicBezTo>
                  <a:pt x="782" y="503"/>
                  <a:pt x="595" y="651"/>
                  <a:pt x="396" y="651"/>
                </a:cubicBezTo>
                <a:cubicBezTo>
                  <a:pt x="374" y="651"/>
                  <a:pt x="352" y="649"/>
                  <a:pt x="331" y="645"/>
                </a:cubicBezTo>
                <a:cubicBezTo>
                  <a:pt x="322" y="644"/>
                  <a:pt x="316" y="640"/>
                  <a:pt x="312" y="632"/>
                </a:cubicBezTo>
                <a:cubicBezTo>
                  <a:pt x="293" y="597"/>
                  <a:pt x="325" y="506"/>
                  <a:pt x="339" y="474"/>
                </a:cubicBezTo>
                <a:cubicBezTo>
                  <a:pt x="341" y="472"/>
                  <a:pt x="356" y="448"/>
                  <a:pt x="347" y="431"/>
                </a:cubicBezTo>
                <a:cubicBezTo>
                  <a:pt x="344" y="425"/>
                  <a:pt x="338" y="419"/>
                  <a:pt x="324" y="419"/>
                </a:cubicBezTo>
                <a:cubicBezTo>
                  <a:pt x="320" y="419"/>
                  <a:pt x="304" y="421"/>
                  <a:pt x="299" y="424"/>
                </a:cubicBezTo>
                <a:cubicBezTo>
                  <a:pt x="299" y="424"/>
                  <a:pt x="299" y="424"/>
                  <a:pt x="299" y="424"/>
                </a:cubicBezTo>
                <a:cubicBezTo>
                  <a:pt x="295" y="425"/>
                  <a:pt x="198" y="448"/>
                  <a:pt x="123" y="448"/>
                </a:cubicBezTo>
                <a:cubicBezTo>
                  <a:pt x="75" y="448"/>
                  <a:pt x="57" y="439"/>
                  <a:pt x="49" y="431"/>
                </a:cubicBezTo>
                <a:cubicBezTo>
                  <a:pt x="34" y="414"/>
                  <a:pt x="21" y="358"/>
                  <a:pt x="40" y="288"/>
                </a:cubicBezTo>
                <a:cubicBezTo>
                  <a:pt x="58" y="222"/>
                  <a:pt x="116" y="104"/>
                  <a:pt x="305" y="44"/>
                </a:cubicBezTo>
                <a:cubicBezTo>
                  <a:pt x="353" y="29"/>
                  <a:pt x="401" y="21"/>
                  <a:pt x="446" y="21"/>
                </a:cubicBezTo>
                <a:cubicBezTo>
                  <a:pt x="545" y="21"/>
                  <a:pt x="636" y="58"/>
                  <a:pt x="701" y="126"/>
                </a:cubicBezTo>
                <a:cubicBezTo>
                  <a:pt x="759" y="187"/>
                  <a:pt x="792" y="267"/>
                  <a:pt x="789" y="342"/>
                </a:cubicBezTo>
                <a:close/>
                <a:moveTo>
                  <a:pt x="182" y="177"/>
                </a:moveTo>
                <a:cubicBezTo>
                  <a:pt x="145" y="177"/>
                  <a:pt x="115" y="208"/>
                  <a:pt x="115" y="245"/>
                </a:cubicBezTo>
                <a:cubicBezTo>
                  <a:pt x="115" y="282"/>
                  <a:pt x="145" y="312"/>
                  <a:pt x="182" y="312"/>
                </a:cubicBezTo>
                <a:cubicBezTo>
                  <a:pt x="219" y="312"/>
                  <a:pt x="249" y="282"/>
                  <a:pt x="249" y="245"/>
                </a:cubicBezTo>
                <a:cubicBezTo>
                  <a:pt x="249" y="207"/>
                  <a:pt x="219" y="177"/>
                  <a:pt x="182" y="177"/>
                </a:cubicBezTo>
                <a:close/>
                <a:moveTo>
                  <a:pt x="182" y="291"/>
                </a:moveTo>
                <a:cubicBezTo>
                  <a:pt x="156" y="291"/>
                  <a:pt x="136" y="270"/>
                  <a:pt x="136" y="245"/>
                </a:cubicBezTo>
                <a:cubicBezTo>
                  <a:pt x="135" y="219"/>
                  <a:pt x="156" y="198"/>
                  <a:pt x="182" y="198"/>
                </a:cubicBezTo>
                <a:cubicBezTo>
                  <a:pt x="208" y="198"/>
                  <a:pt x="228" y="219"/>
                  <a:pt x="228" y="245"/>
                </a:cubicBezTo>
                <a:cubicBezTo>
                  <a:pt x="228" y="270"/>
                  <a:pt x="208" y="291"/>
                  <a:pt x="182" y="291"/>
                </a:cubicBezTo>
                <a:close/>
                <a:moveTo>
                  <a:pt x="393" y="144"/>
                </a:moveTo>
                <a:cubicBezTo>
                  <a:pt x="393" y="107"/>
                  <a:pt x="363" y="77"/>
                  <a:pt x="326" y="77"/>
                </a:cubicBezTo>
                <a:cubicBezTo>
                  <a:pt x="288" y="77"/>
                  <a:pt x="258" y="107"/>
                  <a:pt x="258" y="144"/>
                </a:cubicBezTo>
                <a:cubicBezTo>
                  <a:pt x="258" y="181"/>
                  <a:pt x="288" y="211"/>
                  <a:pt x="326" y="211"/>
                </a:cubicBezTo>
                <a:cubicBezTo>
                  <a:pt x="363" y="211"/>
                  <a:pt x="393" y="181"/>
                  <a:pt x="393" y="144"/>
                </a:cubicBezTo>
                <a:close/>
                <a:moveTo>
                  <a:pt x="326" y="190"/>
                </a:moveTo>
                <a:cubicBezTo>
                  <a:pt x="300" y="190"/>
                  <a:pt x="279" y="170"/>
                  <a:pt x="279" y="144"/>
                </a:cubicBezTo>
                <a:cubicBezTo>
                  <a:pt x="279" y="118"/>
                  <a:pt x="300" y="98"/>
                  <a:pt x="326" y="98"/>
                </a:cubicBezTo>
                <a:cubicBezTo>
                  <a:pt x="351" y="98"/>
                  <a:pt x="372" y="118"/>
                  <a:pt x="372" y="144"/>
                </a:cubicBezTo>
                <a:cubicBezTo>
                  <a:pt x="372" y="170"/>
                  <a:pt x="351" y="190"/>
                  <a:pt x="326" y="190"/>
                </a:cubicBezTo>
                <a:close/>
                <a:moveTo>
                  <a:pt x="687" y="223"/>
                </a:moveTo>
                <a:cubicBezTo>
                  <a:pt x="687" y="186"/>
                  <a:pt x="657" y="156"/>
                  <a:pt x="619" y="156"/>
                </a:cubicBezTo>
                <a:cubicBezTo>
                  <a:pt x="582" y="156"/>
                  <a:pt x="552" y="186"/>
                  <a:pt x="552" y="223"/>
                </a:cubicBezTo>
                <a:cubicBezTo>
                  <a:pt x="552" y="260"/>
                  <a:pt x="582" y="291"/>
                  <a:pt x="619" y="291"/>
                </a:cubicBezTo>
                <a:cubicBezTo>
                  <a:pt x="657" y="291"/>
                  <a:pt x="687" y="260"/>
                  <a:pt x="687" y="223"/>
                </a:cubicBezTo>
                <a:close/>
                <a:moveTo>
                  <a:pt x="573" y="223"/>
                </a:moveTo>
                <a:cubicBezTo>
                  <a:pt x="573" y="198"/>
                  <a:pt x="594" y="177"/>
                  <a:pt x="619" y="177"/>
                </a:cubicBezTo>
                <a:cubicBezTo>
                  <a:pt x="645" y="177"/>
                  <a:pt x="666" y="198"/>
                  <a:pt x="666" y="223"/>
                </a:cubicBezTo>
                <a:cubicBezTo>
                  <a:pt x="666" y="249"/>
                  <a:pt x="645" y="270"/>
                  <a:pt x="619" y="270"/>
                </a:cubicBezTo>
                <a:cubicBezTo>
                  <a:pt x="594" y="270"/>
                  <a:pt x="573" y="249"/>
                  <a:pt x="573" y="223"/>
                </a:cubicBezTo>
                <a:close/>
                <a:moveTo>
                  <a:pt x="482" y="77"/>
                </a:moveTo>
                <a:cubicBezTo>
                  <a:pt x="445" y="77"/>
                  <a:pt x="415" y="107"/>
                  <a:pt x="415" y="144"/>
                </a:cubicBezTo>
                <a:cubicBezTo>
                  <a:pt x="415" y="181"/>
                  <a:pt x="445" y="211"/>
                  <a:pt x="482" y="211"/>
                </a:cubicBezTo>
                <a:cubicBezTo>
                  <a:pt x="520" y="211"/>
                  <a:pt x="550" y="181"/>
                  <a:pt x="550" y="144"/>
                </a:cubicBezTo>
                <a:cubicBezTo>
                  <a:pt x="550" y="107"/>
                  <a:pt x="520" y="77"/>
                  <a:pt x="482" y="77"/>
                </a:cubicBezTo>
                <a:close/>
                <a:moveTo>
                  <a:pt x="482" y="190"/>
                </a:moveTo>
                <a:cubicBezTo>
                  <a:pt x="457" y="190"/>
                  <a:pt x="436" y="170"/>
                  <a:pt x="436" y="144"/>
                </a:cubicBezTo>
                <a:cubicBezTo>
                  <a:pt x="436" y="118"/>
                  <a:pt x="457" y="98"/>
                  <a:pt x="482" y="98"/>
                </a:cubicBezTo>
                <a:cubicBezTo>
                  <a:pt x="508" y="98"/>
                  <a:pt x="529" y="118"/>
                  <a:pt x="529" y="144"/>
                </a:cubicBezTo>
                <a:cubicBezTo>
                  <a:pt x="529" y="170"/>
                  <a:pt x="508" y="190"/>
                  <a:pt x="482" y="190"/>
                </a:cubicBezTo>
                <a:close/>
                <a:moveTo>
                  <a:pt x="440" y="478"/>
                </a:moveTo>
                <a:cubicBezTo>
                  <a:pt x="402" y="478"/>
                  <a:pt x="372" y="508"/>
                  <a:pt x="372" y="545"/>
                </a:cubicBezTo>
                <a:cubicBezTo>
                  <a:pt x="372" y="582"/>
                  <a:pt x="402" y="612"/>
                  <a:pt x="440" y="612"/>
                </a:cubicBezTo>
                <a:cubicBezTo>
                  <a:pt x="477" y="612"/>
                  <a:pt x="507" y="582"/>
                  <a:pt x="507" y="545"/>
                </a:cubicBezTo>
                <a:cubicBezTo>
                  <a:pt x="507" y="508"/>
                  <a:pt x="477" y="478"/>
                  <a:pt x="440" y="478"/>
                </a:cubicBezTo>
                <a:close/>
                <a:moveTo>
                  <a:pt x="440" y="591"/>
                </a:moveTo>
                <a:cubicBezTo>
                  <a:pt x="414" y="591"/>
                  <a:pt x="393" y="571"/>
                  <a:pt x="393" y="545"/>
                </a:cubicBezTo>
                <a:cubicBezTo>
                  <a:pt x="393" y="519"/>
                  <a:pt x="414" y="499"/>
                  <a:pt x="440" y="499"/>
                </a:cubicBezTo>
                <a:cubicBezTo>
                  <a:pt x="465" y="499"/>
                  <a:pt x="486" y="519"/>
                  <a:pt x="486" y="545"/>
                </a:cubicBezTo>
                <a:cubicBezTo>
                  <a:pt x="486" y="571"/>
                  <a:pt x="465" y="591"/>
                  <a:pt x="440" y="591"/>
                </a:cubicBezTo>
                <a:close/>
                <a:moveTo>
                  <a:pt x="602" y="393"/>
                </a:moveTo>
                <a:cubicBezTo>
                  <a:pt x="602" y="430"/>
                  <a:pt x="632" y="460"/>
                  <a:pt x="669" y="460"/>
                </a:cubicBezTo>
                <a:cubicBezTo>
                  <a:pt x="706" y="460"/>
                  <a:pt x="736" y="430"/>
                  <a:pt x="736" y="393"/>
                </a:cubicBezTo>
                <a:cubicBezTo>
                  <a:pt x="736" y="356"/>
                  <a:pt x="706" y="325"/>
                  <a:pt x="669" y="325"/>
                </a:cubicBezTo>
                <a:cubicBezTo>
                  <a:pt x="632" y="325"/>
                  <a:pt x="602" y="356"/>
                  <a:pt x="602" y="393"/>
                </a:cubicBezTo>
                <a:close/>
                <a:moveTo>
                  <a:pt x="715" y="393"/>
                </a:moveTo>
                <a:cubicBezTo>
                  <a:pt x="715" y="418"/>
                  <a:pt x="695" y="439"/>
                  <a:pt x="669" y="439"/>
                </a:cubicBezTo>
                <a:cubicBezTo>
                  <a:pt x="643" y="439"/>
                  <a:pt x="622" y="418"/>
                  <a:pt x="622" y="393"/>
                </a:cubicBezTo>
                <a:cubicBezTo>
                  <a:pt x="622" y="367"/>
                  <a:pt x="643" y="346"/>
                  <a:pt x="669" y="346"/>
                </a:cubicBezTo>
                <a:cubicBezTo>
                  <a:pt x="695" y="346"/>
                  <a:pt x="715" y="367"/>
                  <a:pt x="715" y="3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13" rIns="91425" bIns="45713" anchor="t" anchorCtr="0">
            <a:noAutofit/>
          </a:bodyPr>
          <a:lstStyle/>
          <a:p>
            <a:pPr>
              <a:buClr>
                <a:srgbClr val="000000"/>
              </a:buClr>
              <a:buSzPts val="3200"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3" name="Google Shape;1772;p50">
            <a:extLst>
              <a:ext uri="{FF2B5EF4-FFF2-40B4-BE49-F238E27FC236}">
                <a16:creationId xmlns:a16="http://schemas.microsoft.com/office/drawing/2014/main" id="{CBCDC9A5-5A88-4944-9DDE-340BF80752DD}"/>
              </a:ext>
            </a:extLst>
          </p:cNvPr>
          <p:cNvSpPr/>
          <p:nvPr/>
        </p:nvSpPr>
        <p:spPr>
          <a:xfrm>
            <a:off x="1137030" y="1613794"/>
            <a:ext cx="274149" cy="274149"/>
          </a:xfrm>
          <a:custGeom>
            <a:avLst/>
            <a:gdLst/>
            <a:ahLst/>
            <a:cxnLst/>
            <a:rect l="l" t="t" r="r" b="b"/>
            <a:pathLst>
              <a:path w="800" h="800" extrusionOk="0"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0"/>
                  <a:pt x="179" y="800"/>
                  <a:pt x="400" y="800"/>
                </a:cubicBezTo>
                <a:cubicBezTo>
                  <a:pt x="620" y="800"/>
                  <a:pt x="800" y="620"/>
                  <a:pt x="800" y="400"/>
                </a:cubicBezTo>
                <a:cubicBezTo>
                  <a:pt x="800" y="179"/>
                  <a:pt x="620" y="0"/>
                  <a:pt x="400" y="0"/>
                </a:cubicBezTo>
                <a:close/>
                <a:moveTo>
                  <a:pt x="400" y="747"/>
                </a:moveTo>
                <a:cubicBezTo>
                  <a:pt x="208" y="747"/>
                  <a:pt x="52" y="591"/>
                  <a:pt x="52" y="400"/>
                </a:cubicBezTo>
                <a:cubicBezTo>
                  <a:pt x="52" y="208"/>
                  <a:pt x="208" y="52"/>
                  <a:pt x="400" y="52"/>
                </a:cubicBezTo>
                <a:cubicBezTo>
                  <a:pt x="591" y="52"/>
                  <a:pt x="747" y="208"/>
                  <a:pt x="747" y="400"/>
                </a:cubicBezTo>
                <a:cubicBezTo>
                  <a:pt x="747" y="591"/>
                  <a:pt x="591" y="747"/>
                  <a:pt x="400" y="747"/>
                </a:cubicBezTo>
                <a:close/>
                <a:moveTo>
                  <a:pt x="400" y="547"/>
                </a:moveTo>
                <a:cubicBezTo>
                  <a:pt x="382" y="547"/>
                  <a:pt x="367" y="562"/>
                  <a:pt x="367" y="580"/>
                </a:cubicBezTo>
                <a:cubicBezTo>
                  <a:pt x="367" y="598"/>
                  <a:pt x="382" y="613"/>
                  <a:pt x="400" y="613"/>
                </a:cubicBezTo>
                <a:cubicBezTo>
                  <a:pt x="418" y="613"/>
                  <a:pt x="433" y="598"/>
                  <a:pt x="433" y="580"/>
                </a:cubicBezTo>
                <a:cubicBezTo>
                  <a:pt x="433" y="562"/>
                  <a:pt x="418" y="547"/>
                  <a:pt x="400" y="547"/>
                </a:cubicBezTo>
                <a:close/>
                <a:moveTo>
                  <a:pt x="400" y="182"/>
                </a:moveTo>
                <a:cubicBezTo>
                  <a:pt x="329" y="182"/>
                  <a:pt x="272" y="240"/>
                  <a:pt x="272" y="310"/>
                </a:cubicBezTo>
                <a:cubicBezTo>
                  <a:pt x="272" y="325"/>
                  <a:pt x="284" y="336"/>
                  <a:pt x="298" y="336"/>
                </a:cubicBezTo>
                <a:cubicBezTo>
                  <a:pt x="313" y="336"/>
                  <a:pt x="325" y="325"/>
                  <a:pt x="325" y="310"/>
                </a:cubicBezTo>
                <a:cubicBezTo>
                  <a:pt x="325" y="269"/>
                  <a:pt x="358" y="235"/>
                  <a:pt x="400" y="235"/>
                </a:cubicBezTo>
                <a:cubicBezTo>
                  <a:pt x="441" y="235"/>
                  <a:pt x="475" y="269"/>
                  <a:pt x="475" y="310"/>
                </a:cubicBezTo>
                <a:cubicBezTo>
                  <a:pt x="475" y="351"/>
                  <a:pt x="441" y="385"/>
                  <a:pt x="400" y="385"/>
                </a:cubicBezTo>
                <a:cubicBezTo>
                  <a:pt x="385" y="385"/>
                  <a:pt x="373" y="397"/>
                  <a:pt x="373" y="411"/>
                </a:cubicBezTo>
                <a:cubicBezTo>
                  <a:pt x="373" y="503"/>
                  <a:pt x="373" y="503"/>
                  <a:pt x="373" y="503"/>
                </a:cubicBezTo>
                <a:cubicBezTo>
                  <a:pt x="373" y="517"/>
                  <a:pt x="385" y="529"/>
                  <a:pt x="400" y="529"/>
                </a:cubicBezTo>
                <a:cubicBezTo>
                  <a:pt x="414" y="529"/>
                  <a:pt x="426" y="517"/>
                  <a:pt x="426" y="503"/>
                </a:cubicBezTo>
                <a:cubicBezTo>
                  <a:pt x="426" y="435"/>
                  <a:pt x="426" y="435"/>
                  <a:pt x="426" y="435"/>
                </a:cubicBezTo>
                <a:cubicBezTo>
                  <a:pt x="484" y="423"/>
                  <a:pt x="527" y="371"/>
                  <a:pt x="527" y="310"/>
                </a:cubicBezTo>
                <a:cubicBezTo>
                  <a:pt x="527" y="240"/>
                  <a:pt x="470" y="182"/>
                  <a:pt x="400" y="1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13" rIns="91425" bIns="45713" anchor="t" anchorCtr="0">
            <a:noAutofit/>
          </a:bodyPr>
          <a:lstStyle/>
          <a:p>
            <a:pPr>
              <a:buClr>
                <a:srgbClr val="000000"/>
              </a:buClr>
              <a:buSzPts val="3200"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4" name="Google Shape;1773;p50">
            <a:extLst>
              <a:ext uri="{FF2B5EF4-FFF2-40B4-BE49-F238E27FC236}">
                <a16:creationId xmlns:a16="http://schemas.microsoft.com/office/drawing/2014/main" id="{8FFADF65-D9E3-45EE-A8C5-3DF201933F62}"/>
              </a:ext>
            </a:extLst>
          </p:cNvPr>
          <p:cNvSpPr/>
          <p:nvPr/>
        </p:nvSpPr>
        <p:spPr>
          <a:xfrm>
            <a:off x="1385307" y="2839515"/>
            <a:ext cx="213313" cy="258493"/>
          </a:xfrm>
          <a:custGeom>
            <a:avLst/>
            <a:gdLst/>
            <a:ahLst/>
            <a:cxnLst/>
            <a:rect l="l" t="t" r="r" b="b"/>
            <a:pathLst>
              <a:path w="800" h="969" extrusionOk="0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13" rIns="91425" bIns="45713" anchor="t" anchorCtr="0">
            <a:noAutofit/>
          </a:bodyPr>
          <a:lstStyle/>
          <a:p>
            <a:pPr>
              <a:buClr>
                <a:srgbClr val="000000"/>
              </a:buClr>
              <a:buSzPts val="3200"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5" name="Google Shape;1774;p50">
            <a:extLst>
              <a:ext uri="{FF2B5EF4-FFF2-40B4-BE49-F238E27FC236}">
                <a16:creationId xmlns:a16="http://schemas.microsoft.com/office/drawing/2014/main" id="{AEAAF131-0771-4C12-9BE3-C41FD901EC85}"/>
              </a:ext>
            </a:extLst>
          </p:cNvPr>
          <p:cNvSpPr/>
          <p:nvPr/>
        </p:nvSpPr>
        <p:spPr>
          <a:xfrm>
            <a:off x="1148525" y="3233250"/>
            <a:ext cx="225552" cy="284906"/>
          </a:xfrm>
          <a:custGeom>
            <a:avLst/>
            <a:gdLst/>
            <a:ahLst/>
            <a:cxnLst/>
            <a:rect l="l" t="t" r="r" b="b"/>
            <a:pathLst>
              <a:path w="800" h="1011" extrusionOk="0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13" rIns="91425" bIns="45713" anchor="t" anchorCtr="0">
            <a:noAutofit/>
          </a:bodyPr>
          <a:lstStyle/>
          <a:p>
            <a:pPr>
              <a:buClr>
                <a:srgbClr val="000000"/>
              </a:buClr>
              <a:buSzPts val="3200"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6" name="Google Shape;1775;p50">
            <a:extLst>
              <a:ext uri="{FF2B5EF4-FFF2-40B4-BE49-F238E27FC236}">
                <a16:creationId xmlns:a16="http://schemas.microsoft.com/office/drawing/2014/main" id="{9E941380-985D-481D-8A5A-FFFBD7A2327C}"/>
              </a:ext>
            </a:extLst>
          </p:cNvPr>
          <p:cNvSpPr/>
          <p:nvPr/>
        </p:nvSpPr>
        <p:spPr>
          <a:xfrm>
            <a:off x="1355346" y="3648873"/>
            <a:ext cx="273232" cy="267540"/>
          </a:xfrm>
          <a:custGeom>
            <a:avLst/>
            <a:gdLst/>
            <a:ahLst/>
            <a:cxnLst/>
            <a:rect l="l" t="t" r="r" b="b"/>
            <a:pathLst>
              <a:path w="800" h="784" extrusionOk="0">
                <a:moveTo>
                  <a:pt x="400" y="255"/>
                </a:moveTo>
                <a:cubicBezTo>
                  <a:pt x="323" y="255"/>
                  <a:pt x="260" y="317"/>
                  <a:pt x="260" y="392"/>
                </a:cubicBezTo>
                <a:cubicBezTo>
                  <a:pt x="260" y="468"/>
                  <a:pt x="323" y="529"/>
                  <a:pt x="400" y="529"/>
                </a:cubicBezTo>
                <a:cubicBezTo>
                  <a:pt x="477" y="529"/>
                  <a:pt x="539" y="468"/>
                  <a:pt x="539" y="392"/>
                </a:cubicBezTo>
                <a:cubicBezTo>
                  <a:pt x="539" y="317"/>
                  <a:pt x="477" y="255"/>
                  <a:pt x="400" y="255"/>
                </a:cubicBezTo>
                <a:close/>
                <a:moveTo>
                  <a:pt x="400" y="495"/>
                </a:moveTo>
                <a:cubicBezTo>
                  <a:pt x="341" y="495"/>
                  <a:pt x="294" y="449"/>
                  <a:pt x="294" y="392"/>
                </a:cubicBezTo>
                <a:cubicBezTo>
                  <a:pt x="294" y="335"/>
                  <a:pt x="341" y="289"/>
                  <a:pt x="400" y="289"/>
                </a:cubicBezTo>
                <a:cubicBezTo>
                  <a:pt x="458" y="289"/>
                  <a:pt x="505" y="335"/>
                  <a:pt x="505" y="392"/>
                </a:cubicBezTo>
                <a:cubicBezTo>
                  <a:pt x="505" y="449"/>
                  <a:pt x="458" y="495"/>
                  <a:pt x="400" y="495"/>
                </a:cubicBezTo>
                <a:close/>
                <a:moveTo>
                  <a:pt x="690" y="293"/>
                </a:moveTo>
                <a:cubicBezTo>
                  <a:pt x="676" y="260"/>
                  <a:pt x="676" y="260"/>
                  <a:pt x="676" y="260"/>
                </a:cubicBezTo>
                <a:cubicBezTo>
                  <a:pt x="723" y="155"/>
                  <a:pt x="720" y="152"/>
                  <a:pt x="711" y="143"/>
                </a:cubicBezTo>
                <a:cubicBezTo>
                  <a:pt x="651" y="84"/>
                  <a:pt x="651" y="84"/>
                  <a:pt x="651" y="84"/>
                </a:cubicBezTo>
                <a:cubicBezTo>
                  <a:pt x="645" y="79"/>
                  <a:pt x="645" y="79"/>
                  <a:pt x="645" y="79"/>
                </a:cubicBezTo>
                <a:cubicBezTo>
                  <a:pt x="638" y="79"/>
                  <a:pt x="638" y="79"/>
                  <a:pt x="638" y="79"/>
                </a:cubicBezTo>
                <a:cubicBezTo>
                  <a:pt x="635" y="79"/>
                  <a:pt x="624" y="79"/>
                  <a:pt x="533" y="121"/>
                </a:cubicBezTo>
                <a:cubicBezTo>
                  <a:pt x="500" y="107"/>
                  <a:pt x="500" y="107"/>
                  <a:pt x="500" y="107"/>
                </a:cubicBezTo>
                <a:cubicBezTo>
                  <a:pt x="457" y="0"/>
                  <a:pt x="452" y="0"/>
                  <a:pt x="440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43" y="0"/>
                  <a:pt x="338" y="0"/>
                  <a:pt x="298" y="108"/>
                </a:cubicBezTo>
                <a:cubicBezTo>
                  <a:pt x="265" y="121"/>
                  <a:pt x="265" y="121"/>
                  <a:pt x="265" y="121"/>
                </a:cubicBezTo>
                <a:cubicBezTo>
                  <a:pt x="204" y="95"/>
                  <a:pt x="168" y="82"/>
                  <a:pt x="158" y="82"/>
                </a:cubicBezTo>
                <a:cubicBezTo>
                  <a:pt x="150" y="82"/>
                  <a:pt x="150" y="82"/>
                  <a:pt x="150" y="82"/>
                </a:cubicBezTo>
                <a:cubicBezTo>
                  <a:pt x="86" y="145"/>
                  <a:pt x="86" y="145"/>
                  <a:pt x="86" y="145"/>
                </a:cubicBezTo>
                <a:cubicBezTo>
                  <a:pt x="76" y="154"/>
                  <a:pt x="73" y="158"/>
                  <a:pt x="122" y="261"/>
                </a:cubicBezTo>
                <a:cubicBezTo>
                  <a:pt x="109" y="294"/>
                  <a:pt x="109" y="294"/>
                  <a:pt x="109" y="294"/>
                </a:cubicBezTo>
                <a:cubicBezTo>
                  <a:pt x="0" y="336"/>
                  <a:pt x="0" y="340"/>
                  <a:pt x="0" y="353"/>
                </a:cubicBezTo>
                <a:cubicBezTo>
                  <a:pt x="0" y="435"/>
                  <a:pt x="0" y="435"/>
                  <a:pt x="0" y="435"/>
                </a:cubicBezTo>
                <a:cubicBezTo>
                  <a:pt x="0" y="448"/>
                  <a:pt x="0" y="453"/>
                  <a:pt x="109" y="492"/>
                </a:cubicBezTo>
                <a:cubicBezTo>
                  <a:pt x="123" y="524"/>
                  <a:pt x="123" y="524"/>
                  <a:pt x="123" y="524"/>
                </a:cubicBezTo>
                <a:cubicBezTo>
                  <a:pt x="76" y="629"/>
                  <a:pt x="79" y="633"/>
                  <a:pt x="88" y="642"/>
                </a:cubicBezTo>
                <a:cubicBezTo>
                  <a:pt x="148" y="700"/>
                  <a:pt x="148" y="700"/>
                  <a:pt x="148" y="700"/>
                </a:cubicBezTo>
                <a:cubicBezTo>
                  <a:pt x="154" y="705"/>
                  <a:pt x="154" y="705"/>
                  <a:pt x="154" y="705"/>
                </a:cubicBezTo>
                <a:cubicBezTo>
                  <a:pt x="161" y="705"/>
                  <a:pt x="161" y="705"/>
                  <a:pt x="161" y="705"/>
                </a:cubicBezTo>
                <a:cubicBezTo>
                  <a:pt x="164" y="705"/>
                  <a:pt x="175" y="705"/>
                  <a:pt x="266" y="664"/>
                </a:cubicBezTo>
                <a:cubicBezTo>
                  <a:pt x="299" y="677"/>
                  <a:pt x="299" y="677"/>
                  <a:pt x="299" y="677"/>
                </a:cubicBezTo>
                <a:cubicBezTo>
                  <a:pt x="342" y="784"/>
                  <a:pt x="347" y="784"/>
                  <a:pt x="359" y="784"/>
                </a:cubicBezTo>
                <a:cubicBezTo>
                  <a:pt x="443" y="784"/>
                  <a:pt x="443" y="784"/>
                  <a:pt x="443" y="784"/>
                </a:cubicBezTo>
                <a:cubicBezTo>
                  <a:pt x="456" y="784"/>
                  <a:pt x="461" y="784"/>
                  <a:pt x="501" y="677"/>
                </a:cubicBezTo>
                <a:cubicBezTo>
                  <a:pt x="534" y="664"/>
                  <a:pt x="534" y="664"/>
                  <a:pt x="534" y="664"/>
                </a:cubicBezTo>
                <a:cubicBezTo>
                  <a:pt x="595" y="689"/>
                  <a:pt x="631" y="703"/>
                  <a:pt x="641" y="703"/>
                </a:cubicBezTo>
                <a:cubicBezTo>
                  <a:pt x="649" y="702"/>
                  <a:pt x="649" y="702"/>
                  <a:pt x="649" y="702"/>
                </a:cubicBezTo>
                <a:cubicBezTo>
                  <a:pt x="714" y="639"/>
                  <a:pt x="714" y="639"/>
                  <a:pt x="714" y="639"/>
                </a:cubicBezTo>
                <a:cubicBezTo>
                  <a:pt x="723" y="630"/>
                  <a:pt x="726" y="627"/>
                  <a:pt x="677" y="523"/>
                </a:cubicBezTo>
                <a:cubicBezTo>
                  <a:pt x="690" y="491"/>
                  <a:pt x="690" y="491"/>
                  <a:pt x="690" y="491"/>
                </a:cubicBezTo>
                <a:cubicBezTo>
                  <a:pt x="800" y="449"/>
                  <a:pt x="800" y="444"/>
                  <a:pt x="800" y="432"/>
                </a:cubicBezTo>
                <a:cubicBezTo>
                  <a:pt x="800" y="349"/>
                  <a:pt x="800" y="349"/>
                  <a:pt x="800" y="349"/>
                </a:cubicBezTo>
                <a:cubicBezTo>
                  <a:pt x="800" y="336"/>
                  <a:pt x="800" y="332"/>
                  <a:pt x="690" y="293"/>
                </a:cubicBezTo>
                <a:close/>
                <a:moveTo>
                  <a:pt x="766" y="423"/>
                </a:moveTo>
                <a:cubicBezTo>
                  <a:pt x="750" y="431"/>
                  <a:pt x="708" y="448"/>
                  <a:pt x="671" y="462"/>
                </a:cubicBezTo>
                <a:cubicBezTo>
                  <a:pt x="665" y="464"/>
                  <a:pt x="665" y="464"/>
                  <a:pt x="665" y="464"/>
                </a:cubicBezTo>
                <a:cubicBezTo>
                  <a:pt x="640" y="524"/>
                  <a:pt x="640" y="524"/>
                  <a:pt x="640" y="524"/>
                </a:cubicBezTo>
                <a:cubicBezTo>
                  <a:pt x="643" y="531"/>
                  <a:pt x="643" y="531"/>
                  <a:pt x="643" y="531"/>
                </a:cubicBezTo>
                <a:cubicBezTo>
                  <a:pt x="659" y="565"/>
                  <a:pt x="677" y="605"/>
                  <a:pt x="683" y="621"/>
                </a:cubicBezTo>
                <a:cubicBezTo>
                  <a:pt x="636" y="667"/>
                  <a:pt x="636" y="667"/>
                  <a:pt x="636" y="667"/>
                </a:cubicBezTo>
                <a:cubicBezTo>
                  <a:pt x="620" y="662"/>
                  <a:pt x="577" y="645"/>
                  <a:pt x="541" y="629"/>
                </a:cubicBezTo>
                <a:cubicBezTo>
                  <a:pt x="535" y="627"/>
                  <a:pt x="535" y="627"/>
                  <a:pt x="535" y="627"/>
                </a:cubicBezTo>
                <a:cubicBezTo>
                  <a:pt x="474" y="651"/>
                  <a:pt x="474" y="651"/>
                  <a:pt x="474" y="651"/>
                </a:cubicBezTo>
                <a:cubicBezTo>
                  <a:pt x="472" y="658"/>
                  <a:pt x="472" y="658"/>
                  <a:pt x="472" y="658"/>
                </a:cubicBezTo>
                <a:cubicBezTo>
                  <a:pt x="458" y="694"/>
                  <a:pt x="442" y="735"/>
                  <a:pt x="434" y="750"/>
                </a:cubicBezTo>
                <a:cubicBezTo>
                  <a:pt x="368" y="750"/>
                  <a:pt x="368" y="750"/>
                  <a:pt x="368" y="750"/>
                </a:cubicBezTo>
                <a:cubicBezTo>
                  <a:pt x="360" y="735"/>
                  <a:pt x="342" y="694"/>
                  <a:pt x="328" y="658"/>
                </a:cubicBezTo>
                <a:cubicBezTo>
                  <a:pt x="325" y="651"/>
                  <a:pt x="325" y="651"/>
                  <a:pt x="325" y="651"/>
                </a:cubicBezTo>
                <a:cubicBezTo>
                  <a:pt x="265" y="627"/>
                  <a:pt x="265" y="627"/>
                  <a:pt x="265" y="627"/>
                </a:cubicBezTo>
                <a:cubicBezTo>
                  <a:pt x="258" y="630"/>
                  <a:pt x="258" y="630"/>
                  <a:pt x="258" y="630"/>
                </a:cubicBezTo>
                <a:cubicBezTo>
                  <a:pt x="223" y="646"/>
                  <a:pt x="181" y="664"/>
                  <a:pt x="166" y="670"/>
                </a:cubicBezTo>
                <a:cubicBezTo>
                  <a:pt x="119" y="624"/>
                  <a:pt x="119" y="624"/>
                  <a:pt x="119" y="624"/>
                </a:cubicBezTo>
                <a:cubicBezTo>
                  <a:pt x="124" y="607"/>
                  <a:pt x="141" y="566"/>
                  <a:pt x="157" y="531"/>
                </a:cubicBezTo>
                <a:cubicBezTo>
                  <a:pt x="160" y="524"/>
                  <a:pt x="160" y="524"/>
                  <a:pt x="160" y="524"/>
                </a:cubicBezTo>
                <a:cubicBezTo>
                  <a:pt x="135" y="465"/>
                  <a:pt x="135" y="465"/>
                  <a:pt x="135" y="465"/>
                </a:cubicBezTo>
                <a:cubicBezTo>
                  <a:pt x="128" y="462"/>
                  <a:pt x="128" y="462"/>
                  <a:pt x="128" y="462"/>
                </a:cubicBezTo>
                <a:cubicBezTo>
                  <a:pt x="92" y="449"/>
                  <a:pt x="50" y="433"/>
                  <a:pt x="34" y="426"/>
                </a:cubicBezTo>
                <a:cubicBezTo>
                  <a:pt x="34" y="362"/>
                  <a:pt x="34" y="362"/>
                  <a:pt x="34" y="362"/>
                </a:cubicBezTo>
                <a:cubicBezTo>
                  <a:pt x="49" y="354"/>
                  <a:pt x="92" y="337"/>
                  <a:pt x="128" y="323"/>
                </a:cubicBezTo>
                <a:cubicBezTo>
                  <a:pt x="135" y="320"/>
                  <a:pt x="135" y="320"/>
                  <a:pt x="135" y="320"/>
                </a:cubicBezTo>
                <a:cubicBezTo>
                  <a:pt x="160" y="260"/>
                  <a:pt x="160" y="260"/>
                  <a:pt x="160" y="260"/>
                </a:cubicBezTo>
                <a:cubicBezTo>
                  <a:pt x="156" y="254"/>
                  <a:pt x="156" y="254"/>
                  <a:pt x="156" y="254"/>
                </a:cubicBezTo>
                <a:cubicBezTo>
                  <a:pt x="140" y="220"/>
                  <a:pt x="122" y="180"/>
                  <a:pt x="116" y="163"/>
                </a:cubicBezTo>
                <a:cubicBezTo>
                  <a:pt x="163" y="118"/>
                  <a:pt x="163" y="118"/>
                  <a:pt x="163" y="118"/>
                </a:cubicBezTo>
                <a:cubicBezTo>
                  <a:pt x="180" y="123"/>
                  <a:pt x="222" y="140"/>
                  <a:pt x="258" y="155"/>
                </a:cubicBezTo>
                <a:cubicBezTo>
                  <a:pt x="265" y="158"/>
                  <a:pt x="265" y="158"/>
                  <a:pt x="265" y="158"/>
                </a:cubicBezTo>
                <a:cubicBezTo>
                  <a:pt x="325" y="133"/>
                  <a:pt x="325" y="133"/>
                  <a:pt x="325" y="133"/>
                </a:cubicBezTo>
                <a:cubicBezTo>
                  <a:pt x="328" y="126"/>
                  <a:pt x="328" y="126"/>
                  <a:pt x="328" y="126"/>
                </a:cubicBezTo>
                <a:cubicBezTo>
                  <a:pt x="341" y="91"/>
                  <a:pt x="357" y="50"/>
                  <a:pt x="365" y="34"/>
                </a:cubicBezTo>
                <a:cubicBezTo>
                  <a:pt x="431" y="34"/>
                  <a:pt x="431" y="34"/>
                  <a:pt x="431" y="34"/>
                </a:cubicBezTo>
                <a:cubicBezTo>
                  <a:pt x="439" y="50"/>
                  <a:pt x="457" y="91"/>
                  <a:pt x="471" y="127"/>
                </a:cubicBezTo>
                <a:cubicBezTo>
                  <a:pt x="474" y="133"/>
                  <a:pt x="474" y="133"/>
                  <a:pt x="474" y="133"/>
                </a:cubicBezTo>
                <a:cubicBezTo>
                  <a:pt x="534" y="158"/>
                  <a:pt x="534" y="158"/>
                  <a:pt x="534" y="158"/>
                </a:cubicBezTo>
                <a:cubicBezTo>
                  <a:pt x="541" y="155"/>
                  <a:pt x="541" y="155"/>
                  <a:pt x="541" y="155"/>
                </a:cubicBezTo>
                <a:cubicBezTo>
                  <a:pt x="576" y="138"/>
                  <a:pt x="619" y="120"/>
                  <a:pt x="634" y="115"/>
                </a:cubicBezTo>
                <a:cubicBezTo>
                  <a:pt x="681" y="161"/>
                  <a:pt x="681" y="161"/>
                  <a:pt x="681" y="161"/>
                </a:cubicBezTo>
                <a:cubicBezTo>
                  <a:pt x="675" y="177"/>
                  <a:pt x="658" y="218"/>
                  <a:pt x="642" y="253"/>
                </a:cubicBezTo>
                <a:cubicBezTo>
                  <a:pt x="639" y="260"/>
                  <a:pt x="639" y="260"/>
                  <a:pt x="639" y="260"/>
                </a:cubicBezTo>
                <a:cubicBezTo>
                  <a:pt x="664" y="320"/>
                  <a:pt x="664" y="320"/>
                  <a:pt x="664" y="320"/>
                </a:cubicBezTo>
                <a:cubicBezTo>
                  <a:pt x="672" y="322"/>
                  <a:pt x="672" y="322"/>
                  <a:pt x="672" y="322"/>
                </a:cubicBezTo>
                <a:cubicBezTo>
                  <a:pt x="708" y="335"/>
                  <a:pt x="750" y="351"/>
                  <a:pt x="766" y="359"/>
                </a:cubicBezTo>
                <a:lnTo>
                  <a:pt x="766" y="42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13" rIns="91425" bIns="45713" anchor="t" anchorCtr="0">
            <a:noAutofit/>
          </a:bodyPr>
          <a:lstStyle/>
          <a:p>
            <a:pPr>
              <a:buClr>
                <a:srgbClr val="000000"/>
              </a:buClr>
              <a:buSzPts val="3200"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7" name="Google Shape;1776;p50">
            <a:extLst>
              <a:ext uri="{FF2B5EF4-FFF2-40B4-BE49-F238E27FC236}">
                <a16:creationId xmlns:a16="http://schemas.microsoft.com/office/drawing/2014/main" id="{427CD77A-671B-47EA-AC95-7CF4BA25AFF3}"/>
              </a:ext>
            </a:extLst>
          </p:cNvPr>
          <p:cNvSpPr/>
          <p:nvPr/>
        </p:nvSpPr>
        <p:spPr>
          <a:xfrm>
            <a:off x="1121721" y="2406789"/>
            <a:ext cx="262840" cy="257362"/>
          </a:xfrm>
          <a:custGeom>
            <a:avLst/>
            <a:gdLst/>
            <a:ahLst/>
            <a:cxnLst/>
            <a:rect l="l" t="t" r="r" b="b"/>
            <a:pathLst>
              <a:path w="800" h="784" extrusionOk="0">
                <a:moveTo>
                  <a:pt x="523" y="141"/>
                </a:moveTo>
                <a:cubicBezTo>
                  <a:pt x="492" y="141"/>
                  <a:pt x="492" y="141"/>
                  <a:pt x="492" y="141"/>
                </a:cubicBezTo>
                <a:cubicBezTo>
                  <a:pt x="464" y="141"/>
                  <a:pt x="442" y="164"/>
                  <a:pt x="442" y="192"/>
                </a:cubicBezTo>
                <a:cubicBezTo>
                  <a:pt x="442" y="733"/>
                  <a:pt x="442" y="733"/>
                  <a:pt x="442" y="733"/>
                </a:cubicBezTo>
                <a:cubicBezTo>
                  <a:pt x="442" y="761"/>
                  <a:pt x="464" y="784"/>
                  <a:pt x="492" y="784"/>
                </a:cubicBezTo>
                <a:cubicBezTo>
                  <a:pt x="523" y="784"/>
                  <a:pt x="523" y="784"/>
                  <a:pt x="523" y="784"/>
                </a:cubicBezTo>
                <a:cubicBezTo>
                  <a:pt x="551" y="784"/>
                  <a:pt x="574" y="761"/>
                  <a:pt x="574" y="733"/>
                </a:cubicBezTo>
                <a:cubicBezTo>
                  <a:pt x="574" y="192"/>
                  <a:pt x="574" y="192"/>
                  <a:pt x="574" y="192"/>
                </a:cubicBezTo>
                <a:cubicBezTo>
                  <a:pt x="574" y="164"/>
                  <a:pt x="551" y="141"/>
                  <a:pt x="523" y="141"/>
                </a:cubicBezTo>
                <a:close/>
                <a:moveTo>
                  <a:pt x="542" y="733"/>
                </a:moveTo>
                <a:cubicBezTo>
                  <a:pt x="542" y="743"/>
                  <a:pt x="533" y="752"/>
                  <a:pt x="523" y="752"/>
                </a:cubicBezTo>
                <a:cubicBezTo>
                  <a:pt x="492" y="752"/>
                  <a:pt x="492" y="752"/>
                  <a:pt x="492" y="752"/>
                </a:cubicBezTo>
                <a:cubicBezTo>
                  <a:pt x="482" y="752"/>
                  <a:pt x="474" y="743"/>
                  <a:pt x="474" y="733"/>
                </a:cubicBezTo>
                <a:cubicBezTo>
                  <a:pt x="474" y="192"/>
                  <a:pt x="474" y="192"/>
                  <a:pt x="474" y="192"/>
                </a:cubicBezTo>
                <a:cubicBezTo>
                  <a:pt x="474" y="181"/>
                  <a:pt x="482" y="173"/>
                  <a:pt x="492" y="173"/>
                </a:cubicBezTo>
                <a:cubicBezTo>
                  <a:pt x="523" y="173"/>
                  <a:pt x="523" y="173"/>
                  <a:pt x="523" y="173"/>
                </a:cubicBezTo>
                <a:cubicBezTo>
                  <a:pt x="533" y="173"/>
                  <a:pt x="542" y="181"/>
                  <a:pt x="542" y="192"/>
                </a:cubicBezTo>
                <a:lnTo>
                  <a:pt x="542" y="733"/>
                </a:lnTo>
                <a:close/>
                <a:moveTo>
                  <a:pt x="81" y="453"/>
                </a:moveTo>
                <a:cubicBezTo>
                  <a:pt x="50" y="453"/>
                  <a:pt x="50" y="453"/>
                  <a:pt x="50" y="453"/>
                </a:cubicBezTo>
                <a:cubicBezTo>
                  <a:pt x="22" y="453"/>
                  <a:pt x="0" y="476"/>
                  <a:pt x="0" y="504"/>
                </a:cubicBezTo>
                <a:cubicBezTo>
                  <a:pt x="0" y="733"/>
                  <a:pt x="0" y="733"/>
                  <a:pt x="0" y="733"/>
                </a:cubicBezTo>
                <a:cubicBezTo>
                  <a:pt x="0" y="761"/>
                  <a:pt x="22" y="784"/>
                  <a:pt x="50" y="784"/>
                </a:cubicBezTo>
                <a:cubicBezTo>
                  <a:pt x="81" y="784"/>
                  <a:pt x="81" y="784"/>
                  <a:pt x="81" y="784"/>
                </a:cubicBezTo>
                <a:cubicBezTo>
                  <a:pt x="109" y="784"/>
                  <a:pt x="132" y="761"/>
                  <a:pt x="132" y="733"/>
                </a:cubicBezTo>
                <a:cubicBezTo>
                  <a:pt x="132" y="504"/>
                  <a:pt x="132" y="504"/>
                  <a:pt x="132" y="504"/>
                </a:cubicBezTo>
                <a:cubicBezTo>
                  <a:pt x="132" y="476"/>
                  <a:pt x="109" y="453"/>
                  <a:pt x="81" y="453"/>
                </a:cubicBezTo>
                <a:close/>
                <a:moveTo>
                  <a:pt x="100" y="733"/>
                </a:moveTo>
                <a:cubicBezTo>
                  <a:pt x="100" y="743"/>
                  <a:pt x="91" y="752"/>
                  <a:pt x="81" y="752"/>
                </a:cubicBezTo>
                <a:cubicBezTo>
                  <a:pt x="50" y="752"/>
                  <a:pt x="50" y="752"/>
                  <a:pt x="50" y="752"/>
                </a:cubicBezTo>
                <a:cubicBezTo>
                  <a:pt x="40" y="752"/>
                  <a:pt x="31" y="743"/>
                  <a:pt x="31" y="733"/>
                </a:cubicBezTo>
                <a:cubicBezTo>
                  <a:pt x="31" y="504"/>
                  <a:pt x="31" y="504"/>
                  <a:pt x="31" y="504"/>
                </a:cubicBezTo>
                <a:cubicBezTo>
                  <a:pt x="31" y="494"/>
                  <a:pt x="40" y="485"/>
                  <a:pt x="50" y="485"/>
                </a:cubicBezTo>
                <a:cubicBezTo>
                  <a:pt x="81" y="485"/>
                  <a:pt x="81" y="485"/>
                  <a:pt x="81" y="485"/>
                </a:cubicBezTo>
                <a:cubicBezTo>
                  <a:pt x="91" y="485"/>
                  <a:pt x="100" y="494"/>
                  <a:pt x="100" y="504"/>
                </a:cubicBezTo>
                <a:lnTo>
                  <a:pt x="100" y="733"/>
                </a:lnTo>
                <a:close/>
                <a:moveTo>
                  <a:pt x="749" y="0"/>
                </a:moveTo>
                <a:cubicBezTo>
                  <a:pt x="718" y="0"/>
                  <a:pt x="718" y="0"/>
                  <a:pt x="718" y="0"/>
                </a:cubicBezTo>
                <a:cubicBezTo>
                  <a:pt x="690" y="0"/>
                  <a:pt x="668" y="23"/>
                  <a:pt x="668" y="51"/>
                </a:cubicBezTo>
                <a:cubicBezTo>
                  <a:pt x="668" y="733"/>
                  <a:pt x="668" y="733"/>
                  <a:pt x="668" y="733"/>
                </a:cubicBezTo>
                <a:cubicBezTo>
                  <a:pt x="668" y="761"/>
                  <a:pt x="690" y="784"/>
                  <a:pt x="718" y="784"/>
                </a:cubicBezTo>
                <a:cubicBezTo>
                  <a:pt x="749" y="784"/>
                  <a:pt x="749" y="784"/>
                  <a:pt x="749" y="784"/>
                </a:cubicBezTo>
                <a:cubicBezTo>
                  <a:pt x="777" y="784"/>
                  <a:pt x="800" y="761"/>
                  <a:pt x="800" y="733"/>
                </a:cubicBezTo>
                <a:cubicBezTo>
                  <a:pt x="800" y="51"/>
                  <a:pt x="800" y="51"/>
                  <a:pt x="800" y="51"/>
                </a:cubicBezTo>
                <a:cubicBezTo>
                  <a:pt x="800" y="23"/>
                  <a:pt x="777" y="0"/>
                  <a:pt x="749" y="0"/>
                </a:cubicBezTo>
                <a:close/>
                <a:moveTo>
                  <a:pt x="768" y="733"/>
                </a:moveTo>
                <a:cubicBezTo>
                  <a:pt x="768" y="743"/>
                  <a:pt x="759" y="752"/>
                  <a:pt x="749" y="752"/>
                </a:cubicBezTo>
                <a:cubicBezTo>
                  <a:pt x="718" y="752"/>
                  <a:pt x="718" y="752"/>
                  <a:pt x="718" y="752"/>
                </a:cubicBezTo>
                <a:cubicBezTo>
                  <a:pt x="708" y="752"/>
                  <a:pt x="700" y="743"/>
                  <a:pt x="700" y="733"/>
                </a:cubicBezTo>
                <a:cubicBezTo>
                  <a:pt x="700" y="51"/>
                  <a:pt x="700" y="51"/>
                  <a:pt x="700" y="51"/>
                </a:cubicBezTo>
                <a:cubicBezTo>
                  <a:pt x="700" y="41"/>
                  <a:pt x="708" y="32"/>
                  <a:pt x="718" y="32"/>
                </a:cubicBezTo>
                <a:cubicBezTo>
                  <a:pt x="749" y="32"/>
                  <a:pt x="749" y="32"/>
                  <a:pt x="749" y="32"/>
                </a:cubicBezTo>
                <a:cubicBezTo>
                  <a:pt x="759" y="32"/>
                  <a:pt x="768" y="41"/>
                  <a:pt x="768" y="51"/>
                </a:cubicBezTo>
                <a:lnTo>
                  <a:pt x="768" y="733"/>
                </a:lnTo>
                <a:close/>
                <a:moveTo>
                  <a:pt x="296" y="304"/>
                </a:moveTo>
                <a:cubicBezTo>
                  <a:pt x="265" y="304"/>
                  <a:pt x="265" y="304"/>
                  <a:pt x="265" y="304"/>
                </a:cubicBezTo>
                <a:cubicBezTo>
                  <a:pt x="238" y="304"/>
                  <a:pt x="215" y="327"/>
                  <a:pt x="215" y="355"/>
                </a:cubicBezTo>
                <a:cubicBezTo>
                  <a:pt x="215" y="733"/>
                  <a:pt x="215" y="733"/>
                  <a:pt x="215" y="733"/>
                </a:cubicBezTo>
                <a:cubicBezTo>
                  <a:pt x="215" y="761"/>
                  <a:pt x="238" y="784"/>
                  <a:pt x="265" y="784"/>
                </a:cubicBezTo>
                <a:cubicBezTo>
                  <a:pt x="296" y="784"/>
                  <a:pt x="296" y="784"/>
                  <a:pt x="296" y="784"/>
                </a:cubicBezTo>
                <a:cubicBezTo>
                  <a:pt x="324" y="784"/>
                  <a:pt x="347" y="761"/>
                  <a:pt x="347" y="733"/>
                </a:cubicBezTo>
                <a:cubicBezTo>
                  <a:pt x="347" y="355"/>
                  <a:pt x="347" y="355"/>
                  <a:pt x="347" y="355"/>
                </a:cubicBezTo>
                <a:cubicBezTo>
                  <a:pt x="347" y="327"/>
                  <a:pt x="324" y="304"/>
                  <a:pt x="296" y="304"/>
                </a:cubicBezTo>
                <a:close/>
                <a:moveTo>
                  <a:pt x="296" y="752"/>
                </a:moveTo>
                <a:cubicBezTo>
                  <a:pt x="265" y="752"/>
                  <a:pt x="265" y="752"/>
                  <a:pt x="265" y="752"/>
                </a:cubicBezTo>
                <a:cubicBezTo>
                  <a:pt x="255" y="752"/>
                  <a:pt x="247" y="743"/>
                  <a:pt x="247" y="733"/>
                </a:cubicBezTo>
                <a:cubicBezTo>
                  <a:pt x="247" y="355"/>
                  <a:pt x="247" y="355"/>
                  <a:pt x="247" y="355"/>
                </a:cubicBezTo>
                <a:cubicBezTo>
                  <a:pt x="247" y="344"/>
                  <a:pt x="255" y="336"/>
                  <a:pt x="265" y="336"/>
                </a:cubicBezTo>
                <a:cubicBezTo>
                  <a:pt x="296" y="336"/>
                  <a:pt x="296" y="336"/>
                  <a:pt x="296" y="336"/>
                </a:cubicBezTo>
                <a:cubicBezTo>
                  <a:pt x="307" y="336"/>
                  <a:pt x="315" y="344"/>
                  <a:pt x="315" y="355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43"/>
                  <a:pt x="307" y="752"/>
                  <a:pt x="296" y="7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13" rIns="91425" bIns="45713" anchor="t" anchorCtr="0">
            <a:noAutofit/>
          </a:bodyPr>
          <a:lstStyle/>
          <a:p>
            <a:pPr>
              <a:buClr>
                <a:srgbClr val="000000"/>
              </a:buClr>
              <a:buSzPts val="3200"/>
            </a:pPr>
            <a:endParaRPr sz="2400">
              <a:solidFill>
                <a:schemeClr val="lt1"/>
              </a:solidFill>
            </a:endParaRPr>
          </a:p>
        </p:txBody>
      </p:sp>
      <p:grpSp>
        <p:nvGrpSpPr>
          <p:cNvPr id="28" name="Google Shape;1777;p50">
            <a:extLst>
              <a:ext uri="{FF2B5EF4-FFF2-40B4-BE49-F238E27FC236}">
                <a16:creationId xmlns:a16="http://schemas.microsoft.com/office/drawing/2014/main" id="{F0D08862-3A1E-4190-98B3-2E6CE620DEB1}"/>
              </a:ext>
            </a:extLst>
          </p:cNvPr>
          <p:cNvGrpSpPr/>
          <p:nvPr/>
        </p:nvGrpSpPr>
        <p:grpSpPr>
          <a:xfrm>
            <a:off x="4122150" y="622832"/>
            <a:ext cx="4512585" cy="4071720"/>
            <a:chOff x="4755133" y="784700"/>
            <a:chExt cx="6292878" cy="5678084"/>
          </a:xfrm>
        </p:grpSpPr>
        <p:sp>
          <p:nvSpPr>
            <p:cNvPr id="29" name="Google Shape;1778;p50">
              <a:extLst>
                <a:ext uri="{FF2B5EF4-FFF2-40B4-BE49-F238E27FC236}">
                  <a16:creationId xmlns:a16="http://schemas.microsoft.com/office/drawing/2014/main" id="{32168C2B-100A-4052-A4CF-385D8C61D40B}"/>
                </a:ext>
              </a:extLst>
            </p:cNvPr>
            <p:cNvSpPr/>
            <p:nvPr/>
          </p:nvSpPr>
          <p:spPr>
            <a:xfrm rot="5400000">
              <a:off x="7788985" y="4223856"/>
              <a:ext cx="2135584" cy="1857309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dk1">
                <a:alpha val="14509"/>
              </a:schemeClr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30" name="Google Shape;1779;p50">
              <a:extLst>
                <a:ext uri="{FF2B5EF4-FFF2-40B4-BE49-F238E27FC236}">
                  <a16:creationId xmlns:a16="http://schemas.microsoft.com/office/drawing/2014/main" id="{522B465C-EA6C-4121-B963-58556FA4717D}"/>
                </a:ext>
              </a:extLst>
            </p:cNvPr>
            <p:cNvSpPr txBox="1"/>
            <p:nvPr/>
          </p:nvSpPr>
          <p:spPr>
            <a:xfrm>
              <a:off x="7577489" y="5040108"/>
              <a:ext cx="2065490" cy="14226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65756" tIns="0" rIns="0" bIns="0" anchor="t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US" sz="1350" dirty="0">
                  <a:solidFill>
                    <a:schemeClr val="bg1"/>
                  </a:solidFill>
                </a:rPr>
                <a:t>Exploratory Data Analysis</a:t>
              </a:r>
              <a:endParaRPr sz="1050" dirty="0">
                <a:solidFill>
                  <a:schemeClr val="bg1"/>
                </a:solidFill>
              </a:endParaRPr>
            </a:p>
          </p:txBody>
        </p:sp>
        <p:sp>
          <p:nvSpPr>
            <p:cNvPr id="31" name="Google Shape;1780;p50">
              <a:extLst>
                <a:ext uri="{FF2B5EF4-FFF2-40B4-BE49-F238E27FC236}">
                  <a16:creationId xmlns:a16="http://schemas.microsoft.com/office/drawing/2014/main" id="{A267EA77-3E56-4E7E-9FCF-751ABFD416E1}"/>
                </a:ext>
              </a:extLst>
            </p:cNvPr>
            <p:cNvSpPr/>
            <p:nvPr/>
          </p:nvSpPr>
          <p:spPr>
            <a:xfrm rot="-1800000">
              <a:off x="7806673" y="4345689"/>
              <a:ext cx="1260245" cy="164947"/>
            </a:xfrm>
            <a:prstGeom prst="trapezoid">
              <a:avLst>
                <a:gd name="adj" fmla="val 5803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3200"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32" name="Google Shape;1781;p50">
              <a:extLst>
                <a:ext uri="{FF2B5EF4-FFF2-40B4-BE49-F238E27FC236}">
                  <a16:creationId xmlns:a16="http://schemas.microsoft.com/office/drawing/2014/main" id="{0301D6B4-9A89-4E1D-9937-AA5FA7D34ED6}"/>
                </a:ext>
              </a:extLst>
            </p:cNvPr>
            <p:cNvSpPr/>
            <p:nvPr/>
          </p:nvSpPr>
          <p:spPr>
            <a:xfrm rot="5400000">
              <a:off x="5894457" y="4223856"/>
              <a:ext cx="2135583" cy="1857309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dk1">
                <a:alpha val="14509"/>
              </a:schemeClr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33" name="Google Shape;1782;p50">
              <a:extLst>
                <a:ext uri="{FF2B5EF4-FFF2-40B4-BE49-F238E27FC236}">
                  <a16:creationId xmlns:a16="http://schemas.microsoft.com/office/drawing/2014/main" id="{B918A611-EBCC-416C-B797-C2D988BB3296}"/>
                </a:ext>
              </a:extLst>
            </p:cNvPr>
            <p:cNvSpPr txBox="1"/>
            <p:nvPr/>
          </p:nvSpPr>
          <p:spPr>
            <a:xfrm>
              <a:off x="5737698" y="5021991"/>
              <a:ext cx="1923384" cy="1422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65756" tIns="0" rIns="0" bIns="0" anchor="t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US" sz="1350" dirty="0">
                  <a:solidFill>
                    <a:schemeClr val="bg1"/>
                  </a:solidFill>
                </a:rPr>
                <a:t>Data Engineering</a:t>
              </a:r>
              <a:endParaRPr sz="1050" dirty="0">
                <a:solidFill>
                  <a:schemeClr val="bg1"/>
                </a:solidFill>
              </a:endParaRPr>
            </a:p>
          </p:txBody>
        </p:sp>
        <p:sp>
          <p:nvSpPr>
            <p:cNvPr id="34" name="Google Shape;1783;p50">
              <a:extLst>
                <a:ext uri="{FF2B5EF4-FFF2-40B4-BE49-F238E27FC236}">
                  <a16:creationId xmlns:a16="http://schemas.microsoft.com/office/drawing/2014/main" id="{AD1615F5-BADB-40F3-8E49-9E49597A1E76}"/>
                </a:ext>
              </a:extLst>
            </p:cNvPr>
            <p:cNvSpPr/>
            <p:nvPr/>
          </p:nvSpPr>
          <p:spPr>
            <a:xfrm rot="1800000">
              <a:off x="6753255" y="4343798"/>
              <a:ext cx="1260245" cy="164947"/>
            </a:xfrm>
            <a:prstGeom prst="trapezoid">
              <a:avLst>
                <a:gd name="adj" fmla="val 58035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3200"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35" name="Google Shape;1784;p50">
              <a:extLst>
                <a:ext uri="{FF2B5EF4-FFF2-40B4-BE49-F238E27FC236}">
                  <a16:creationId xmlns:a16="http://schemas.microsoft.com/office/drawing/2014/main" id="{1F8D15A3-AAE8-4192-9296-1CB79C630C2C}"/>
                </a:ext>
              </a:extLst>
            </p:cNvPr>
            <p:cNvSpPr/>
            <p:nvPr/>
          </p:nvSpPr>
          <p:spPr>
            <a:xfrm rot="5400000">
              <a:off x="7788984" y="923837"/>
              <a:ext cx="2135583" cy="1857309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dk1">
                <a:alpha val="14509"/>
              </a:schemeClr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36" name="Google Shape;1785;p50">
              <a:extLst>
                <a:ext uri="{FF2B5EF4-FFF2-40B4-BE49-F238E27FC236}">
                  <a16:creationId xmlns:a16="http://schemas.microsoft.com/office/drawing/2014/main" id="{636606E9-B988-4064-93EA-94289100E956}"/>
                </a:ext>
              </a:extLst>
            </p:cNvPr>
            <p:cNvSpPr txBox="1"/>
            <p:nvPr/>
          </p:nvSpPr>
          <p:spPr>
            <a:xfrm>
              <a:off x="7697114" y="1618937"/>
              <a:ext cx="2150036" cy="1720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65756" tIns="0" rIns="0" bIns="0" anchor="t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US" sz="1350" dirty="0">
                  <a:solidFill>
                    <a:schemeClr val="bg1"/>
                  </a:solidFill>
                </a:rPr>
                <a:t>Business Understanding</a:t>
              </a:r>
              <a:endParaRPr sz="1050" dirty="0">
                <a:solidFill>
                  <a:schemeClr val="bg1"/>
                </a:solidFill>
              </a:endParaRPr>
            </a:p>
          </p:txBody>
        </p:sp>
        <p:sp>
          <p:nvSpPr>
            <p:cNvPr id="37" name="Google Shape;1786;p50">
              <a:extLst>
                <a:ext uri="{FF2B5EF4-FFF2-40B4-BE49-F238E27FC236}">
                  <a16:creationId xmlns:a16="http://schemas.microsoft.com/office/drawing/2014/main" id="{078603B8-8F25-4303-B78D-51179D87CC32}"/>
                </a:ext>
              </a:extLst>
            </p:cNvPr>
            <p:cNvSpPr/>
            <p:nvPr/>
          </p:nvSpPr>
          <p:spPr>
            <a:xfrm rot="-9000000" flipH="1">
              <a:off x="7806673" y="2504909"/>
              <a:ext cx="1260245" cy="164947"/>
            </a:xfrm>
            <a:prstGeom prst="trapezoid">
              <a:avLst>
                <a:gd name="adj" fmla="val 5803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3200"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38" name="Google Shape;1787;p50">
              <a:extLst>
                <a:ext uri="{FF2B5EF4-FFF2-40B4-BE49-F238E27FC236}">
                  <a16:creationId xmlns:a16="http://schemas.microsoft.com/office/drawing/2014/main" id="{998AF970-FD68-4D39-AC14-EE2A64FE56BB}"/>
                </a:ext>
              </a:extLst>
            </p:cNvPr>
            <p:cNvSpPr/>
            <p:nvPr/>
          </p:nvSpPr>
          <p:spPr>
            <a:xfrm rot="5400000">
              <a:off x="5894456" y="923838"/>
              <a:ext cx="2135583" cy="1857309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dk1">
                <a:alpha val="14509"/>
              </a:schemeClr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39" name="Google Shape;1788;p50">
              <a:extLst>
                <a:ext uri="{FF2B5EF4-FFF2-40B4-BE49-F238E27FC236}">
                  <a16:creationId xmlns:a16="http://schemas.microsoft.com/office/drawing/2014/main" id="{35A38FA2-4106-4260-900F-54A1FCC663CA}"/>
                </a:ext>
              </a:extLst>
            </p:cNvPr>
            <p:cNvSpPr txBox="1"/>
            <p:nvPr/>
          </p:nvSpPr>
          <p:spPr>
            <a:xfrm>
              <a:off x="5616270" y="1685144"/>
              <a:ext cx="2125978" cy="1422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65756" tIns="0" rIns="0" bIns="0" anchor="t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US" sz="1350" dirty="0">
                  <a:solidFill>
                    <a:schemeClr val="bg1"/>
                  </a:solidFill>
                </a:rPr>
                <a:t>Model Tuning and Deployment</a:t>
              </a:r>
              <a:endParaRPr sz="1050" dirty="0">
                <a:solidFill>
                  <a:schemeClr val="bg1"/>
                </a:solidFill>
              </a:endParaRPr>
            </a:p>
          </p:txBody>
        </p:sp>
        <p:sp>
          <p:nvSpPr>
            <p:cNvPr id="40" name="Google Shape;1789;p50">
              <a:extLst>
                <a:ext uri="{FF2B5EF4-FFF2-40B4-BE49-F238E27FC236}">
                  <a16:creationId xmlns:a16="http://schemas.microsoft.com/office/drawing/2014/main" id="{0DF48979-7731-49BE-BFB6-B5C5F945CDCB}"/>
                </a:ext>
              </a:extLst>
            </p:cNvPr>
            <p:cNvSpPr/>
            <p:nvPr/>
          </p:nvSpPr>
          <p:spPr>
            <a:xfrm rot="9000000" flipH="1">
              <a:off x="6753255" y="2503017"/>
              <a:ext cx="1260245" cy="164947"/>
            </a:xfrm>
            <a:prstGeom prst="trapezoid">
              <a:avLst>
                <a:gd name="adj" fmla="val 5803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3200"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41" name="Google Shape;1790;p50">
              <a:extLst>
                <a:ext uri="{FF2B5EF4-FFF2-40B4-BE49-F238E27FC236}">
                  <a16:creationId xmlns:a16="http://schemas.microsoft.com/office/drawing/2014/main" id="{E54F9889-1479-443E-8E3B-CCE05B409C4A}"/>
                </a:ext>
              </a:extLst>
            </p:cNvPr>
            <p:cNvSpPr/>
            <p:nvPr/>
          </p:nvSpPr>
          <p:spPr>
            <a:xfrm rot="5400000">
              <a:off x="8721658" y="2569846"/>
              <a:ext cx="2135583" cy="1857309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dk1">
                <a:alpha val="14509"/>
              </a:schemeClr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42" name="Google Shape;1791;p50">
              <a:extLst>
                <a:ext uri="{FF2B5EF4-FFF2-40B4-BE49-F238E27FC236}">
                  <a16:creationId xmlns:a16="http://schemas.microsoft.com/office/drawing/2014/main" id="{A6E7C9B2-E986-4B6B-821F-D229E6ED28FD}"/>
                </a:ext>
              </a:extLst>
            </p:cNvPr>
            <p:cNvSpPr txBox="1"/>
            <p:nvPr/>
          </p:nvSpPr>
          <p:spPr>
            <a:xfrm>
              <a:off x="8730273" y="3382349"/>
              <a:ext cx="1674927" cy="14226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65756" tIns="0" rIns="0" bIns="0" anchor="t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US" sz="1350" dirty="0">
                  <a:solidFill>
                    <a:schemeClr val="bg1"/>
                  </a:solidFill>
                </a:rPr>
                <a:t>Data Collection and Prep.</a:t>
              </a:r>
              <a:endParaRPr sz="1050" dirty="0">
                <a:solidFill>
                  <a:schemeClr val="bg1"/>
                </a:solidFill>
              </a:endParaRPr>
            </a:p>
          </p:txBody>
        </p:sp>
        <p:sp>
          <p:nvSpPr>
            <p:cNvPr id="43" name="Google Shape;1792;p50">
              <a:extLst>
                <a:ext uri="{FF2B5EF4-FFF2-40B4-BE49-F238E27FC236}">
                  <a16:creationId xmlns:a16="http://schemas.microsoft.com/office/drawing/2014/main" id="{6E80F5F4-94BE-42CC-A6D2-C7AA49FCA5D2}"/>
                </a:ext>
              </a:extLst>
            </p:cNvPr>
            <p:cNvSpPr/>
            <p:nvPr/>
          </p:nvSpPr>
          <p:spPr>
            <a:xfrm rot="-5400000" flipH="1">
              <a:off x="8316746" y="3420026"/>
              <a:ext cx="1260245" cy="164947"/>
            </a:xfrm>
            <a:prstGeom prst="trapezoid">
              <a:avLst>
                <a:gd name="adj" fmla="val 5803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3200"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44" name="Google Shape;1793;p50">
              <a:extLst>
                <a:ext uri="{FF2B5EF4-FFF2-40B4-BE49-F238E27FC236}">
                  <a16:creationId xmlns:a16="http://schemas.microsoft.com/office/drawing/2014/main" id="{A2F5CAE6-EDF9-48A8-8872-EF98C33A0AAA}"/>
                </a:ext>
              </a:extLst>
            </p:cNvPr>
            <p:cNvSpPr/>
            <p:nvPr/>
          </p:nvSpPr>
          <p:spPr>
            <a:xfrm rot="5400000">
              <a:off x="4960632" y="2573846"/>
              <a:ext cx="2135583" cy="1857309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dk1">
                <a:alpha val="14509"/>
              </a:schemeClr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45" name="Google Shape;1794;p50">
              <a:extLst>
                <a:ext uri="{FF2B5EF4-FFF2-40B4-BE49-F238E27FC236}">
                  <a16:creationId xmlns:a16="http://schemas.microsoft.com/office/drawing/2014/main" id="{051E5412-0998-4DAC-8490-2AA72011ED57}"/>
                </a:ext>
              </a:extLst>
            </p:cNvPr>
            <p:cNvSpPr txBox="1"/>
            <p:nvPr/>
          </p:nvSpPr>
          <p:spPr>
            <a:xfrm>
              <a:off x="4755133" y="3396878"/>
              <a:ext cx="1990328" cy="1422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65756" tIns="0" rIns="0" bIns="0" anchor="t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US" sz="1350" dirty="0">
                  <a:solidFill>
                    <a:schemeClr val="bg1"/>
                  </a:solidFill>
                </a:rPr>
                <a:t>Modelling and Model Selection</a:t>
              </a:r>
              <a:endParaRPr sz="1050" dirty="0">
                <a:solidFill>
                  <a:schemeClr val="bg1"/>
                </a:solidFill>
              </a:endParaRPr>
            </a:p>
          </p:txBody>
        </p:sp>
        <p:sp>
          <p:nvSpPr>
            <p:cNvPr id="46" name="Google Shape;1795;p50">
              <a:extLst>
                <a:ext uri="{FF2B5EF4-FFF2-40B4-BE49-F238E27FC236}">
                  <a16:creationId xmlns:a16="http://schemas.microsoft.com/office/drawing/2014/main" id="{B06F6F1C-64DA-44E8-97F7-16C2ABF9DA1C}"/>
                </a:ext>
              </a:extLst>
            </p:cNvPr>
            <p:cNvSpPr/>
            <p:nvPr/>
          </p:nvSpPr>
          <p:spPr>
            <a:xfrm rot="5400000" flipH="1">
              <a:off x="6244482" y="3420026"/>
              <a:ext cx="1260245" cy="164947"/>
            </a:xfrm>
            <a:prstGeom prst="trapezoid">
              <a:avLst>
                <a:gd name="adj" fmla="val 5803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3200"/>
              </a:pPr>
              <a:endParaRPr sz="2400">
                <a:solidFill>
                  <a:schemeClr val="lt1"/>
                </a:solidFill>
              </a:endParaRPr>
            </a:p>
          </p:txBody>
        </p:sp>
        <p:sp>
          <p:nvSpPr>
            <p:cNvPr id="47" name="Google Shape;1796;p50">
              <a:extLst>
                <a:ext uri="{FF2B5EF4-FFF2-40B4-BE49-F238E27FC236}">
                  <a16:creationId xmlns:a16="http://schemas.microsoft.com/office/drawing/2014/main" id="{B7EAF9B2-A3AD-4AB0-88A6-D4B3984E7AE9}"/>
                </a:ext>
              </a:extLst>
            </p:cNvPr>
            <p:cNvSpPr/>
            <p:nvPr/>
          </p:nvSpPr>
          <p:spPr>
            <a:xfrm rot="5400000">
              <a:off x="5654131" y="989411"/>
              <a:ext cx="765549" cy="665795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48" name="Google Shape;1797;p50">
              <a:extLst>
                <a:ext uri="{FF2B5EF4-FFF2-40B4-BE49-F238E27FC236}">
                  <a16:creationId xmlns:a16="http://schemas.microsoft.com/office/drawing/2014/main" id="{6E8628AB-2C7D-4C53-9E4B-00ABD2039EFF}"/>
                </a:ext>
              </a:extLst>
            </p:cNvPr>
            <p:cNvSpPr txBox="1"/>
            <p:nvPr/>
          </p:nvSpPr>
          <p:spPr>
            <a:xfrm>
              <a:off x="5815131" y="1067302"/>
              <a:ext cx="443537" cy="50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2667"/>
              </a:pPr>
              <a:r>
                <a:rPr lang="en-GB" sz="2000"/>
                <a:t>06</a:t>
              </a: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49" name="Google Shape;1798;p50">
              <a:extLst>
                <a:ext uri="{FF2B5EF4-FFF2-40B4-BE49-F238E27FC236}">
                  <a16:creationId xmlns:a16="http://schemas.microsoft.com/office/drawing/2014/main" id="{0662F34A-1773-4713-94D8-B160711568A2}"/>
                </a:ext>
              </a:extLst>
            </p:cNvPr>
            <p:cNvSpPr/>
            <p:nvPr/>
          </p:nvSpPr>
          <p:spPr>
            <a:xfrm rot="5400000">
              <a:off x="9394913" y="985389"/>
              <a:ext cx="765549" cy="665795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50" name="Google Shape;1799;p50">
              <a:extLst>
                <a:ext uri="{FF2B5EF4-FFF2-40B4-BE49-F238E27FC236}">
                  <a16:creationId xmlns:a16="http://schemas.microsoft.com/office/drawing/2014/main" id="{4929F68D-E3EC-42B3-9D25-2C77982E67E1}"/>
                </a:ext>
              </a:extLst>
            </p:cNvPr>
            <p:cNvSpPr txBox="1"/>
            <p:nvPr/>
          </p:nvSpPr>
          <p:spPr>
            <a:xfrm>
              <a:off x="9555906" y="1063277"/>
              <a:ext cx="443537" cy="50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2667"/>
              </a:pPr>
              <a:r>
                <a:rPr lang="en-GB" sz="2000" dirty="0"/>
                <a:t>01</a:t>
              </a:r>
              <a:endParaRPr sz="1050" dirty="0">
                <a:solidFill>
                  <a:srgbClr val="000000"/>
                </a:solidFill>
              </a:endParaRPr>
            </a:p>
          </p:txBody>
        </p:sp>
        <p:sp>
          <p:nvSpPr>
            <p:cNvPr id="51" name="Google Shape;1800;p50">
              <a:extLst>
                <a:ext uri="{FF2B5EF4-FFF2-40B4-BE49-F238E27FC236}">
                  <a16:creationId xmlns:a16="http://schemas.microsoft.com/office/drawing/2014/main" id="{CF73966C-85B8-436E-91A0-9038CAB1A0E9}"/>
                </a:ext>
              </a:extLst>
            </p:cNvPr>
            <p:cNvSpPr/>
            <p:nvPr/>
          </p:nvSpPr>
          <p:spPr>
            <a:xfrm rot="5400000">
              <a:off x="10332339" y="2631583"/>
              <a:ext cx="765549" cy="665795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52" name="Google Shape;1801;p50">
              <a:extLst>
                <a:ext uri="{FF2B5EF4-FFF2-40B4-BE49-F238E27FC236}">
                  <a16:creationId xmlns:a16="http://schemas.microsoft.com/office/drawing/2014/main" id="{E4D77C3C-85BF-43B6-9F2C-2701E48E8FDA}"/>
                </a:ext>
              </a:extLst>
            </p:cNvPr>
            <p:cNvSpPr txBox="1"/>
            <p:nvPr/>
          </p:nvSpPr>
          <p:spPr>
            <a:xfrm>
              <a:off x="10493331" y="2709477"/>
              <a:ext cx="443537" cy="50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2667"/>
              </a:pPr>
              <a:r>
                <a:rPr lang="en-GB" sz="2000"/>
                <a:t>02</a:t>
              </a: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53" name="Google Shape;1802;p50">
              <a:extLst>
                <a:ext uri="{FF2B5EF4-FFF2-40B4-BE49-F238E27FC236}">
                  <a16:creationId xmlns:a16="http://schemas.microsoft.com/office/drawing/2014/main" id="{185608FE-B296-471C-924F-16D1F5CD2140}"/>
                </a:ext>
              </a:extLst>
            </p:cNvPr>
            <p:cNvSpPr/>
            <p:nvPr/>
          </p:nvSpPr>
          <p:spPr>
            <a:xfrm rot="5400000">
              <a:off x="9400637" y="5355269"/>
              <a:ext cx="765549" cy="665795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54" name="Google Shape;1803;p50">
              <a:extLst>
                <a:ext uri="{FF2B5EF4-FFF2-40B4-BE49-F238E27FC236}">
                  <a16:creationId xmlns:a16="http://schemas.microsoft.com/office/drawing/2014/main" id="{66816FDF-9021-4DBE-B562-BA4A54449BB7}"/>
                </a:ext>
              </a:extLst>
            </p:cNvPr>
            <p:cNvSpPr txBox="1"/>
            <p:nvPr/>
          </p:nvSpPr>
          <p:spPr>
            <a:xfrm>
              <a:off x="9561631" y="5433152"/>
              <a:ext cx="443537" cy="50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2667"/>
              </a:pPr>
              <a:r>
                <a:rPr lang="en-GB" sz="2000"/>
                <a:t>03</a:t>
              </a: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55" name="Google Shape;1804;p50">
              <a:extLst>
                <a:ext uri="{FF2B5EF4-FFF2-40B4-BE49-F238E27FC236}">
                  <a16:creationId xmlns:a16="http://schemas.microsoft.com/office/drawing/2014/main" id="{672A249D-AE6C-4A19-A626-0AFAE5062F27}"/>
                </a:ext>
              </a:extLst>
            </p:cNvPr>
            <p:cNvSpPr/>
            <p:nvPr/>
          </p:nvSpPr>
          <p:spPr>
            <a:xfrm rot="5400000">
              <a:off x="5654131" y="5355269"/>
              <a:ext cx="765549" cy="665795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56" name="Google Shape;1805;p50">
              <a:extLst>
                <a:ext uri="{FF2B5EF4-FFF2-40B4-BE49-F238E27FC236}">
                  <a16:creationId xmlns:a16="http://schemas.microsoft.com/office/drawing/2014/main" id="{6175098A-ADE9-4F28-8D38-AF06B29F7536}"/>
                </a:ext>
              </a:extLst>
            </p:cNvPr>
            <p:cNvSpPr txBox="1"/>
            <p:nvPr/>
          </p:nvSpPr>
          <p:spPr>
            <a:xfrm>
              <a:off x="5815131" y="5433152"/>
              <a:ext cx="443537" cy="50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2667"/>
              </a:pPr>
              <a:r>
                <a:rPr lang="en-GB" sz="2000"/>
                <a:t>04</a:t>
              </a: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57" name="Google Shape;1806;p50">
              <a:extLst>
                <a:ext uri="{FF2B5EF4-FFF2-40B4-BE49-F238E27FC236}">
                  <a16:creationId xmlns:a16="http://schemas.microsoft.com/office/drawing/2014/main" id="{8222468C-4AB5-4F54-B785-C88AB5B61389}"/>
                </a:ext>
              </a:extLst>
            </p:cNvPr>
            <p:cNvSpPr/>
            <p:nvPr/>
          </p:nvSpPr>
          <p:spPr>
            <a:xfrm rot="5400000">
              <a:off x="4720602" y="2631585"/>
              <a:ext cx="765549" cy="665795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58" name="Google Shape;1807;p50">
              <a:extLst>
                <a:ext uri="{FF2B5EF4-FFF2-40B4-BE49-F238E27FC236}">
                  <a16:creationId xmlns:a16="http://schemas.microsoft.com/office/drawing/2014/main" id="{6E5BEA53-E62C-41E6-A231-58146766E199}"/>
                </a:ext>
              </a:extLst>
            </p:cNvPr>
            <p:cNvSpPr txBox="1"/>
            <p:nvPr/>
          </p:nvSpPr>
          <p:spPr>
            <a:xfrm>
              <a:off x="4881606" y="2709477"/>
              <a:ext cx="443537" cy="50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2667"/>
              </a:pPr>
              <a:r>
                <a:rPr lang="en-GB" sz="2000"/>
                <a:t>05</a:t>
              </a:r>
              <a:endParaRPr sz="1050">
                <a:solidFill>
                  <a:srgbClr val="000000"/>
                </a:solidFill>
              </a:endParaRPr>
            </a:p>
          </p:txBody>
        </p:sp>
        <p:sp>
          <p:nvSpPr>
            <p:cNvPr id="59" name="Google Shape;1808;p50">
              <a:extLst>
                <a:ext uri="{FF2B5EF4-FFF2-40B4-BE49-F238E27FC236}">
                  <a16:creationId xmlns:a16="http://schemas.microsoft.com/office/drawing/2014/main" id="{5A70109B-F1B6-4327-8A66-B7D02C6DB2FA}"/>
                </a:ext>
              </a:extLst>
            </p:cNvPr>
            <p:cNvSpPr/>
            <p:nvPr/>
          </p:nvSpPr>
          <p:spPr>
            <a:xfrm>
              <a:off x="6792130" y="1060052"/>
              <a:ext cx="372944" cy="471085"/>
            </a:xfrm>
            <a:custGeom>
              <a:avLst/>
              <a:gdLst/>
              <a:ahLst/>
              <a:cxnLst/>
              <a:rect l="l" t="t" r="r" b="b"/>
              <a:pathLst>
                <a:path w="800" h="1011" extrusionOk="0">
                  <a:moveTo>
                    <a:pt x="779" y="0"/>
                  </a:moveTo>
                  <a:cubicBezTo>
                    <a:pt x="484" y="0"/>
                    <a:pt x="484" y="0"/>
                    <a:pt x="484" y="0"/>
                  </a:cubicBezTo>
                  <a:cubicBezTo>
                    <a:pt x="473" y="0"/>
                    <a:pt x="463" y="10"/>
                    <a:pt x="463" y="21"/>
                  </a:cubicBezTo>
                  <a:cubicBezTo>
                    <a:pt x="463" y="990"/>
                    <a:pt x="463" y="990"/>
                    <a:pt x="463" y="990"/>
                  </a:cubicBezTo>
                  <a:cubicBezTo>
                    <a:pt x="463" y="1001"/>
                    <a:pt x="473" y="1011"/>
                    <a:pt x="484" y="1011"/>
                  </a:cubicBezTo>
                  <a:cubicBezTo>
                    <a:pt x="779" y="1011"/>
                    <a:pt x="779" y="1011"/>
                    <a:pt x="779" y="1011"/>
                  </a:cubicBezTo>
                  <a:cubicBezTo>
                    <a:pt x="791" y="1011"/>
                    <a:pt x="800" y="1001"/>
                    <a:pt x="800" y="990"/>
                  </a:cubicBezTo>
                  <a:cubicBezTo>
                    <a:pt x="800" y="21"/>
                    <a:pt x="800" y="21"/>
                    <a:pt x="800" y="21"/>
                  </a:cubicBezTo>
                  <a:cubicBezTo>
                    <a:pt x="800" y="10"/>
                    <a:pt x="791" y="0"/>
                    <a:pt x="779" y="0"/>
                  </a:cubicBezTo>
                  <a:close/>
                  <a:moveTo>
                    <a:pt x="758" y="969"/>
                  </a:moveTo>
                  <a:cubicBezTo>
                    <a:pt x="505" y="969"/>
                    <a:pt x="505" y="969"/>
                    <a:pt x="505" y="969"/>
                  </a:cubicBezTo>
                  <a:cubicBezTo>
                    <a:pt x="505" y="843"/>
                    <a:pt x="505" y="843"/>
                    <a:pt x="505" y="843"/>
                  </a:cubicBezTo>
                  <a:cubicBezTo>
                    <a:pt x="589" y="843"/>
                    <a:pt x="589" y="843"/>
                    <a:pt x="589" y="843"/>
                  </a:cubicBezTo>
                  <a:cubicBezTo>
                    <a:pt x="589" y="800"/>
                    <a:pt x="589" y="800"/>
                    <a:pt x="589" y="800"/>
                  </a:cubicBezTo>
                  <a:cubicBezTo>
                    <a:pt x="505" y="800"/>
                    <a:pt x="505" y="800"/>
                    <a:pt x="505" y="800"/>
                  </a:cubicBezTo>
                  <a:cubicBezTo>
                    <a:pt x="505" y="716"/>
                    <a:pt x="505" y="716"/>
                    <a:pt x="505" y="716"/>
                  </a:cubicBezTo>
                  <a:cubicBezTo>
                    <a:pt x="589" y="716"/>
                    <a:pt x="589" y="716"/>
                    <a:pt x="589" y="716"/>
                  </a:cubicBezTo>
                  <a:cubicBezTo>
                    <a:pt x="589" y="674"/>
                    <a:pt x="589" y="674"/>
                    <a:pt x="589" y="674"/>
                  </a:cubicBezTo>
                  <a:cubicBezTo>
                    <a:pt x="505" y="674"/>
                    <a:pt x="505" y="674"/>
                    <a:pt x="505" y="674"/>
                  </a:cubicBezTo>
                  <a:cubicBezTo>
                    <a:pt x="505" y="590"/>
                    <a:pt x="505" y="590"/>
                    <a:pt x="505" y="590"/>
                  </a:cubicBezTo>
                  <a:cubicBezTo>
                    <a:pt x="589" y="590"/>
                    <a:pt x="589" y="590"/>
                    <a:pt x="589" y="590"/>
                  </a:cubicBezTo>
                  <a:cubicBezTo>
                    <a:pt x="589" y="548"/>
                    <a:pt x="589" y="548"/>
                    <a:pt x="589" y="548"/>
                  </a:cubicBezTo>
                  <a:cubicBezTo>
                    <a:pt x="505" y="548"/>
                    <a:pt x="505" y="548"/>
                    <a:pt x="505" y="548"/>
                  </a:cubicBezTo>
                  <a:cubicBezTo>
                    <a:pt x="505" y="464"/>
                    <a:pt x="505" y="464"/>
                    <a:pt x="505" y="464"/>
                  </a:cubicBezTo>
                  <a:cubicBezTo>
                    <a:pt x="589" y="464"/>
                    <a:pt x="589" y="464"/>
                    <a:pt x="589" y="464"/>
                  </a:cubicBezTo>
                  <a:cubicBezTo>
                    <a:pt x="589" y="421"/>
                    <a:pt x="589" y="421"/>
                    <a:pt x="589" y="421"/>
                  </a:cubicBezTo>
                  <a:cubicBezTo>
                    <a:pt x="505" y="421"/>
                    <a:pt x="505" y="421"/>
                    <a:pt x="505" y="421"/>
                  </a:cubicBezTo>
                  <a:cubicBezTo>
                    <a:pt x="505" y="337"/>
                    <a:pt x="505" y="337"/>
                    <a:pt x="505" y="337"/>
                  </a:cubicBezTo>
                  <a:cubicBezTo>
                    <a:pt x="589" y="337"/>
                    <a:pt x="589" y="337"/>
                    <a:pt x="589" y="337"/>
                  </a:cubicBezTo>
                  <a:cubicBezTo>
                    <a:pt x="589" y="295"/>
                    <a:pt x="589" y="295"/>
                    <a:pt x="589" y="295"/>
                  </a:cubicBezTo>
                  <a:cubicBezTo>
                    <a:pt x="505" y="295"/>
                    <a:pt x="505" y="295"/>
                    <a:pt x="505" y="295"/>
                  </a:cubicBezTo>
                  <a:cubicBezTo>
                    <a:pt x="505" y="211"/>
                    <a:pt x="505" y="211"/>
                    <a:pt x="505" y="211"/>
                  </a:cubicBezTo>
                  <a:cubicBezTo>
                    <a:pt x="589" y="211"/>
                    <a:pt x="589" y="211"/>
                    <a:pt x="589" y="211"/>
                  </a:cubicBezTo>
                  <a:cubicBezTo>
                    <a:pt x="589" y="169"/>
                    <a:pt x="589" y="169"/>
                    <a:pt x="589" y="169"/>
                  </a:cubicBezTo>
                  <a:cubicBezTo>
                    <a:pt x="505" y="169"/>
                    <a:pt x="505" y="169"/>
                    <a:pt x="505" y="169"/>
                  </a:cubicBezTo>
                  <a:cubicBezTo>
                    <a:pt x="505" y="43"/>
                    <a:pt x="505" y="43"/>
                    <a:pt x="505" y="43"/>
                  </a:cubicBezTo>
                  <a:cubicBezTo>
                    <a:pt x="758" y="43"/>
                    <a:pt x="758" y="43"/>
                    <a:pt x="758" y="43"/>
                  </a:cubicBezTo>
                  <a:lnTo>
                    <a:pt x="758" y="969"/>
                  </a:lnTo>
                  <a:close/>
                  <a:moveTo>
                    <a:pt x="165" y="52"/>
                  </a:moveTo>
                  <a:cubicBezTo>
                    <a:pt x="157" y="40"/>
                    <a:pt x="138" y="40"/>
                    <a:pt x="130" y="52"/>
                  </a:cubicBezTo>
                  <a:cubicBezTo>
                    <a:pt x="4" y="241"/>
                    <a:pt x="4" y="241"/>
                    <a:pt x="4" y="241"/>
                  </a:cubicBezTo>
                  <a:cubicBezTo>
                    <a:pt x="1" y="245"/>
                    <a:pt x="0" y="249"/>
                    <a:pt x="0" y="253"/>
                  </a:cubicBezTo>
                  <a:cubicBezTo>
                    <a:pt x="0" y="864"/>
                    <a:pt x="0" y="864"/>
                    <a:pt x="0" y="864"/>
                  </a:cubicBezTo>
                  <a:cubicBezTo>
                    <a:pt x="0" y="922"/>
                    <a:pt x="47" y="969"/>
                    <a:pt x="105" y="969"/>
                  </a:cubicBezTo>
                  <a:cubicBezTo>
                    <a:pt x="189" y="969"/>
                    <a:pt x="189" y="969"/>
                    <a:pt x="189" y="969"/>
                  </a:cubicBezTo>
                  <a:cubicBezTo>
                    <a:pt x="248" y="969"/>
                    <a:pt x="295" y="922"/>
                    <a:pt x="295" y="864"/>
                  </a:cubicBezTo>
                  <a:cubicBezTo>
                    <a:pt x="295" y="253"/>
                    <a:pt x="295" y="253"/>
                    <a:pt x="295" y="253"/>
                  </a:cubicBezTo>
                  <a:cubicBezTo>
                    <a:pt x="295" y="249"/>
                    <a:pt x="293" y="245"/>
                    <a:pt x="291" y="241"/>
                  </a:cubicBezTo>
                  <a:lnTo>
                    <a:pt x="165" y="52"/>
                  </a:lnTo>
                  <a:close/>
                  <a:moveTo>
                    <a:pt x="147" y="102"/>
                  </a:moveTo>
                  <a:cubicBezTo>
                    <a:pt x="178" y="148"/>
                    <a:pt x="178" y="148"/>
                    <a:pt x="178" y="148"/>
                  </a:cubicBezTo>
                  <a:cubicBezTo>
                    <a:pt x="117" y="148"/>
                    <a:pt x="117" y="148"/>
                    <a:pt x="117" y="148"/>
                  </a:cubicBezTo>
                  <a:lnTo>
                    <a:pt x="147" y="102"/>
                  </a:lnTo>
                  <a:close/>
                  <a:moveTo>
                    <a:pt x="42" y="347"/>
                  </a:moveTo>
                  <a:cubicBezTo>
                    <a:pt x="55" y="354"/>
                    <a:pt x="69" y="358"/>
                    <a:pt x="84" y="358"/>
                  </a:cubicBezTo>
                  <a:cubicBezTo>
                    <a:pt x="84" y="716"/>
                    <a:pt x="84" y="716"/>
                    <a:pt x="84" y="716"/>
                  </a:cubicBezTo>
                  <a:cubicBezTo>
                    <a:pt x="42" y="716"/>
                    <a:pt x="42" y="716"/>
                    <a:pt x="42" y="716"/>
                  </a:cubicBezTo>
                  <a:lnTo>
                    <a:pt x="42" y="347"/>
                  </a:lnTo>
                  <a:close/>
                  <a:moveTo>
                    <a:pt x="253" y="864"/>
                  </a:moveTo>
                  <a:cubicBezTo>
                    <a:pt x="253" y="898"/>
                    <a:pt x="224" y="927"/>
                    <a:pt x="189" y="927"/>
                  </a:cubicBezTo>
                  <a:cubicBezTo>
                    <a:pt x="105" y="927"/>
                    <a:pt x="105" y="927"/>
                    <a:pt x="105" y="927"/>
                  </a:cubicBezTo>
                  <a:cubicBezTo>
                    <a:pt x="70" y="927"/>
                    <a:pt x="42" y="898"/>
                    <a:pt x="42" y="864"/>
                  </a:cubicBezTo>
                  <a:cubicBezTo>
                    <a:pt x="42" y="843"/>
                    <a:pt x="42" y="843"/>
                    <a:pt x="42" y="843"/>
                  </a:cubicBezTo>
                  <a:cubicBezTo>
                    <a:pt x="253" y="843"/>
                    <a:pt x="253" y="843"/>
                    <a:pt x="253" y="843"/>
                  </a:cubicBezTo>
                  <a:lnTo>
                    <a:pt x="253" y="864"/>
                  </a:lnTo>
                  <a:close/>
                  <a:moveTo>
                    <a:pt x="253" y="800"/>
                  </a:moveTo>
                  <a:cubicBezTo>
                    <a:pt x="42" y="800"/>
                    <a:pt x="42" y="800"/>
                    <a:pt x="42" y="800"/>
                  </a:cubicBezTo>
                  <a:cubicBezTo>
                    <a:pt x="42" y="758"/>
                    <a:pt x="42" y="758"/>
                    <a:pt x="42" y="758"/>
                  </a:cubicBezTo>
                  <a:cubicBezTo>
                    <a:pt x="253" y="758"/>
                    <a:pt x="253" y="758"/>
                    <a:pt x="253" y="758"/>
                  </a:cubicBezTo>
                  <a:lnTo>
                    <a:pt x="253" y="800"/>
                  </a:lnTo>
                  <a:close/>
                  <a:moveTo>
                    <a:pt x="126" y="716"/>
                  </a:moveTo>
                  <a:cubicBezTo>
                    <a:pt x="126" y="347"/>
                    <a:pt x="126" y="347"/>
                    <a:pt x="126" y="347"/>
                  </a:cubicBezTo>
                  <a:cubicBezTo>
                    <a:pt x="134" y="342"/>
                    <a:pt x="141" y="337"/>
                    <a:pt x="147" y="330"/>
                  </a:cubicBezTo>
                  <a:cubicBezTo>
                    <a:pt x="153" y="337"/>
                    <a:pt x="160" y="342"/>
                    <a:pt x="168" y="347"/>
                  </a:cubicBezTo>
                  <a:cubicBezTo>
                    <a:pt x="168" y="716"/>
                    <a:pt x="168" y="716"/>
                    <a:pt x="168" y="716"/>
                  </a:cubicBezTo>
                  <a:lnTo>
                    <a:pt x="126" y="716"/>
                  </a:lnTo>
                  <a:close/>
                  <a:moveTo>
                    <a:pt x="253" y="716"/>
                  </a:moveTo>
                  <a:cubicBezTo>
                    <a:pt x="211" y="716"/>
                    <a:pt x="211" y="716"/>
                    <a:pt x="211" y="716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26" y="358"/>
                    <a:pt x="240" y="354"/>
                    <a:pt x="253" y="347"/>
                  </a:cubicBezTo>
                  <a:lnTo>
                    <a:pt x="253" y="716"/>
                  </a:lnTo>
                  <a:close/>
                  <a:moveTo>
                    <a:pt x="253" y="274"/>
                  </a:moveTo>
                  <a:cubicBezTo>
                    <a:pt x="253" y="297"/>
                    <a:pt x="234" y="316"/>
                    <a:pt x="211" y="316"/>
                  </a:cubicBezTo>
                  <a:cubicBezTo>
                    <a:pt x="187" y="316"/>
                    <a:pt x="168" y="297"/>
                    <a:pt x="168" y="274"/>
                  </a:cubicBezTo>
                  <a:cubicBezTo>
                    <a:pt x="168" y="262"/>
                    <a:pt x="159" y="253"/>
                    <a:pt x="147" y="253"/>
                  </a:cubicBezTo>
                  <a:cubicBezTo>
                    <a:pt x="136" y="253"/>
                    <a:pt x="126" y="262"/>
                    <a:pt x="126" y="274"/>
                  </a:cubicBezTo>
                  <a:cubicBezTo>
                    <a:pt x="126" y="297"/>
                    <a:pt x="107" y="316"/>
                    <a:pt x="84" y="316"/>
                  </a:cubicBezTo>
                  <a:cubicBezTo>
                    <a:pt x="61" y="316"/>
                    <a:pt x="42" y="297"/>
                    <a:pt x="42" y="274"/>
                  </a:cubicBezTo>
                  <a:cubicBezTo>
                    <a:pt x="42" y="259"/>
                    <a:pt x="42" y="259"/>
                    <a:pt x="42" y="259"/>
                  </a:cubicBezTo>
                  <a:cubicBezTo>
                    <a:pt x="88" y="190"/>
                    <a:pt x="88" y="190"/>
                    <a:pt x="88" y="190"/>
                  </a:cubicBezTo>
                  <a:cubicBezTo>
                    <a:pt x="206" y="190"/>
                    <a:pt x="206" y="190"/>
                    <a:pt x="206" y="190"/>
                  </a:cubicBezTo>
                  <a:cubicBezTo>
                    <a:pt x="253" y="259"/>
                    <a:pt x="253" y="259"/>
                    <a:pt x="253" y="259"/>
                  </a:cubicBezTo>
                  <a:lnTo>
                    <a:pt x="253" y="27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13" rIns="91425" bIns="45713" anchor="t" anchorCtr="0">
              <a:noAutofit/>
            </a:bodyPr>
            <a:lstStyle/>
            <a:p>
              <a:pPr>
                <a:buClr>
                  <a:srgbClr val="000000"/>
                </a:buClr>
                <a:buSzPts val="3200"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60" name="Google Shape;1809;p50">
              <a:extLst>
                <a:ext uri="{FF2B5EF4-FFF2-40B4-BE49-F238E27FC236}">
                  <a16:creationId xmlns:a16="http://schemas.microsoft.com/office/drawing/2014/main" id="{D2C8E441-DA4B-4A27-BB73-59E04753F26C}"/>
                </a:ext>
              </a:extLst>
            </p:cNvPr>
            <p:cNvSpPr/>
            <p:nvPr/>
          </p:nvSpPr>
          <p:spPr>
            <a:xfrm>
              <a:off x="6785894" y="4487734"/>
              <a:ext cx="352707" cy="427411"/>
            </a:xfrm>
            <a:custGeom>
              <a:avLst/>
              <a:gdLst/>
              <a:ahLst/>
              <a:cxnLst/>
              <a:rect l="l" t="t" r="r" b="b"/>
              <a:pathLst>
                <a:path w="800" h="969" extrusionOk="0">
                  <a:moveTo>
                    <a:pt x="487" y="761"/>
                  </a:moveTo>
                  <a:cubicBezTo>
                    <a:pt x="487" y="605"/>
                    <a:pt x="487" y="605"/>
                    <a:pt x="487" y="605"/>
                  </a:cubicBezTo>
                  <a:cubicBezTo>
                    <a:pt x="136" y="254"/>
                    <a:pt x="136" y="254"/>
                    <a:pt x="136" y="254"/>
                  </a:cubicBezTo>
                  <a:cubicBezTo>
                    <a:pt x="275" y="254"/>
                    <a:pt x="275" y="254"/>
                    <a:pt x="275" y="254"/>
                  </a:cubicBezTo>
                  <a:cubicBezTo>
                    <a:pt x="275" y="211"/>
                    <a:pt x="275" y="211"/>
                    <a:pt x="275" y="211"/>
                  </a:cubicBezTo>
                  <a:cubicBezTo>
                    <a:pt x="64" y="211"/>
                    <a:pt x="64" y="211"/>
                    <a:pt x="64" y="211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106" y="423"/>
                    <a:pt x="106" y="423"/>
                    <a:pt x="106" y="423"/>
                  </a:cubicBezTo>
                  <a:cubicBezTo>
                    <a:pt x="106" y="283"/>
                    <a:pt x="106" y="283"/>
                    <a:pt x="106" y="283"/>
                  </a:cubicBezTo>
                  <a:cubicBezTo>
                    <a:pt x="445" y="622"/>
                    <a:pt x="445" y="622"/>
                    <a:pt x="445" y="622"/>
                  </a:cubicBezTo>
                  <a:cubicBezTo>
                    <a:pt x="445" y="761"/>
                    <a:pt x="445" y="761"/>
                    <a:pt x="445" y="761"/>
                  </a:cubicBezTo>
                  <a:cubicBezTo>
                    <a:pt x="398" y="770"/>
                    <a:pt x="360" y="812"/>
                    <a:pt x="360" y="863"/>
                  </a:cubicBezTo>
                  <a:cubicBezTo>
                    <a:pt x="360" y="922"/>
                    <a:pt x="407" y="969"/>
                    <a:pt x="466" y="969"/>
                  </a:cubicBezTo>
                  <a:cubicBezTo>
                    <a:pt x="525" y="969"/>
                    <a:pt x="572" y="922"/>
                    <a:pt x="572" y="863"/>
                  </a:cubicBezTo>
                  <a:cubicBezTo>
                    <a:pt x="572" y="817"/>
                    <a:pt x="534" y="774"/>
                    <a:pt x="487" y="761"/>
                  </a:cubicBezTo>
                  <a:close/>
                  <a:moveTo>
                    <a:pt x="466" y="931"/>
                  </a:moveTo>
                  <a:cubicBezTo>
                    <a:pt x="432" y="931"/>
                    <a:pt x="403" y="901"/>
                    <a:pt x="403" y="867"/>
                  </a:cubicBezTo>
                  <a:cubicBezTo>
                    <a:pt x="403" y="834"/>
                    <a:pt x="428" y="804"/>
                    <a:pt x="466" y="804"/>
                  </a:cubicBezTo>
                  <a:cubicBezTo>
                    <a:pt x="504" y="804"/>
                    <a:pt x="529" y="834"/>
                    <a:pt x="529" y="867"/>
                  </a:cubicBezTo>
                  <a:cubicBezTo>
                    <a:pt x="529" y="901"/>
                    <a:pt x="500" y="931"/>
                    <a:pt x="466" y="931"/>
                  </a:cubicBezTo>
                  <a:close/>
                  <a:moveTo>
                    <a:pt x="178" y="592"/>
                  </a:moveTo>
                  <a:cubicBezTo>
                    <a:pt x="106" y="668"/>
                    <a:pt x="106" y="668"/>
                    <a:pt x="106" y="668"/>
                  </a:cubicBezTo>
                  <a:cubicBezTo>
                    <a:pt x="30" y="592"/>
                    <a:pt x="30" y="592"/>
                    <a:pt x="30" y="592"/>
                  </a:cubicBezTo>
                  <a:cubicBezTo>
                    <a:pt x="0" y="622"/>
                    <a:pt x="0" y="622"/>
                    <a:pt x="0" y="622"/>
                  </a:cubicBezTo>
                  <a:cubicBezTo>
                    <a:pt x="77" y="698"/>
                    <a:pt x="77" y="698"/>
                    <a:pt x="77" y="698"/>
                  </a:cubicBezTo>
                  <a:cubicBezTo>
                    <a:pt x="0" y="770"/>
                    <a:pt x="0" y="770"/>
                    <a:pt x="0" y="770"/>
                  </a:cubicBezTo>
                  <a:cubicBezTo>
                    <a:pt x="30" y="800"/>
                    <a:pt x="30" y="800"/>
                    <a:pt x="30" y="800"/>
                  </a:cubicBezTo>
                  <a:cubicBezTo>
                    <a:pt x="106" y="728"/>
                    <a:pt x="106" y="728"/>
                    <a:pt x="106" y="728"/>
                  </a:cubicBezTo>
                  <a:cubicBezTo>
                    <a:pt x="178" y="800"/>
                    <a:pt x="178" y="800"/>
                    <a:pt x="178" y="800"/>
                  </a:cubicBezTo>
                  <a:cubicBezTo>
                    <a:pt x="208" y="770"/>
                    <a:pt x="208" y="770"/>
                    <a:pt x="208" y="770"/>
                  </a:cubicBezTo>
                  <a:cubicBezTo>
                    <a:pt x="136" y="698"/>
                    <a:pt x="136" y="698"/>
                    <a:pt x="136" y="698"/>
                  </a:cubicBezTo>
                  <a:cubicBezTo>
                    <a:pt x="208" y="622"/>
                    <a:pt x="208" y="622"/>
                    <a:pt x="208" y="622"/>
                  </a:cubicBezTo>
                  <a:lnTo>
                    <a:pt x="178" y="592"/>
                  </a:lnTo>
                  <a:close/>
                  <a:moveTo>
                    <a:pt x="800" y="325"/>
                  </a:moveTo>
                  <a:cubicBezTo>
                    <a:pt x="771" y="296"/>
                    <a:pt x="771" y="296"/>
                    <a:pt x="771" y="296"/>
                  </a:cubicBezTo>
                  <a:cubicBezTo>
                    <a:pt x="699" y="372"/>
                    <a:pt x="699" y="372"/>
                    <a:pt x="699" y="372"/>
                  </a:cubicBezTo>
                  <a:cubicBezTo>
                    <a:pt x="623" y="296"/>
                    <a:pt x="623" y="296"/>
                    <a:pt x="623" y="296"/>
                  </a:cubicBezTo>
                  <a:cubicBezTo>
                    <a:pt x="593" y="325"/>
                    <a:pt x="593" y="325"/>
                    <a:pt x="593" y="325"/>
                  </a:cubicBezTo>
                  <a:cubicBezTo>
                    <a:pt x="669" y="402"/>
                    <a:pt x="669" y="402"/>
                    <a:pt x="669" y="402"/>
                  </a:cubicBezTo>
                  <a:cubicBezTo>
                    <a:pt x="593" y="474"/>
                    <a:pt x="593" y="474"/>
                    <a:pt x="593" y="474"/>
                  </a:cubicBezTo>
                  <a:cubicBezTo>
                    <a:pt x="623" y="503"/>
                    <a:pt x="623" y="503"/>
                    <a:pt x="623" y="503"/>
                  </a:cubicBezTo>
                  <a:cubicBezTo>
                    <a:pt x="699" y="431"/>
                    <a:pt x="699" y="431"/>
                    <a:pt x="699" y="431"/>
                  </a:cubicBezTo>
                  <a:cubicBezTo>
                    <a:pt x="771" y="503"/>
                    <a:pt x="771" y="503"/>
                    <a:pt x="771" y="503"/>
                  </a:cubicBezTo>
                  <a:cubicBezTo>
                    <a:pt x="800" y="474"/>
                    <a:pt x="800" y="474"/>
                    <a:pt x="800" y="474"/>
                  </a:cubicBezTo>
                  <a:cubicBezTo>
                    <a:pt x="729" y="402"/>
                    <a:pt x="729" y="402"/>
                    <a:pt x="729" y="402"/>
                  </a:cubicBezTo>
                  <a:lnTo>
                    <a:pt x="800" y="325"/>
                  </a:lnTo>
                  <a:close/>
                  <a:moveTo>
                    <a:pt x="559" y="0"/>
                  </a:moveTo>
                  <a:cubicBezTo>
                    <a:pt x="487" y="76"/>
                    <a:pt x="487" y="76"/>
                    <a:pt x="487" y="76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381" y="29"/>
                    <a:pt x="381" y="29"/>
                    <a:pt x="381" y="29"/>
                  </a:cubicBezTo>
                  <a:cubicBezTo>
                    <a:pt x="458" y="105"/>
                    <a:pt x="458" y="105"/>
                    <a:pt x="458" y="105"/>
                  </a:cubicBezTo>
                  <a:cubicBezTo>
                    <a:pt x="381" y="177"/>
                    <a:pt x="381" y="177"/>
                    <a:pt x="381" y="177"/>
                  </a:cubicBezTo>
                  <a:cubicBezTo>
                    <a:pt x="411" y="207"/>
                    <a:pt x="411" y="207"/>
                    <a:pt x="411" y="207"/>
                  </a:cubicBezTo>
                  <a:cubicBezTo>
                    <a:pt x="487" y="135"/>
                    <a:pt x="487" y="135"/>
                    <a:pt x="487" y="135"/>
                  </a:cubicBezTo>
                  <a:cubicBezTo>
                    <a:pt x="559" y="207"/>
                    <a:pt x="559" y="207"/>
                    <a:pt x="559" y="207"/>
                  </a:cubicBezTo>
                  <a:cubicBezTo>
                    <a:pt x="589" y="177"/>
                    <a:pt x="589" y="177"/>
                    <a:pt x="589" y="177"/>
                  </a:cubicBezTo>
                  <a:cubicBezTo>
                    <a:pt x="517" y="105"/>
                    <a:pt x="517" y="105"/>
                    <a:pt x="517" y="105"/>
                  </a:cubicBezTo>
                  <a:cubicBezTo>
                    <a:pt x="589" y="29"/>
                    <a:pt x="589" y="29"/>
                    <a:pt x="589" y="29"/>
                  </a:cubicBezTo>
                  <a:lnTo>
                    <a:pt x="5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13" rIns="91425" bIns="45713" anchor="t" anchorCtr="0">
              <a:noAutofit/>
            </a:bodyPr>
            <a:lstStyle/>
            <a:p>
              <a:pPr>
                <a:buClr>
                  <a:srgbClr val="000000"/>
                </a:buClr>
                <a:buSzPts val="3200"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61" name="Google Shape;1810;p50">
              <a:extLst>
                <a:ext uri="{FF2B5EF4-FFF2-40B4-BE49-F238E27FC236}">
                  <a16:creationId xmlns:a16="http://schemas.microsoft.com/office/drawing/2014/main" id="{10646653-AF17-426B-BA26-747520D62593}"/>
                </a:ext>
              </a:extLst>
            </p:cNvPr>
            <p:cNvSpPr/>
            <p:nvPr/>
          </p:nvSpPr>
          <p:spPr>
            <a:xfrm>
              <a:off x="5744317" y="2855500"/>
              <a:ext cx="451780" cy="442372"/>
            </a:xfrm>
            <a:custGeom>
              <a:avLst/>
              <a:gdLst/>
              <a:ahLst/>
              <a:cxnLst/>
              <a:rect l="l" t="t" r="r" b="b"/>
              <a:pathLst>
                <a:path w="800" h="784" extrusionOk="0">
                  <a:moveTo>
                    <a:pt x="400" y="255"/>
                  </a:moveTo>
                  <a:cubicBezTo>
                    <a:pt x="323" y="255"/>
                    <a:pt x="260" y="317"/>
                    <a:pt x="260" y="392"/>
                  </a:cubicBezTo>
                  <a:cubicBezTo>
                    <a:pt x="260" y="468"/>
                    <a:pt x="323" y="529"/>
                    <a:pt x="400" y="529"/>
                  </a:cubicBezTo>
                  <a:cubicBezTo>
                    <a:pt x="477" y="529"/>
                    <a:pt x="539" y="468"/>
                    <a:pt x="539" y="392"/>
                  </a:cubicBezTo>
                  <a:cubicBezTo>
                    <a:pt x="539" y="317"/>
                    <a:pt x="477" y="255"/>
                    <a:pt x="400" y="255"/>
                  </a:cubicBezTo>
                  <a:close/>
                  <a:moveTo>
                    <a:pt x="400" y="495"/>
                  </a:moveTo>
                  <a:cubicBezTo>
                    <a:pt x="341" y="495"/>
                    <a:pt x="294" y="449"/>
                    <a:pt x="294" y="392"/>
                  </a:cubicBezTo>
                  <a:cubicBezTo>
                    <a:pt x="294" y="335"/>
                    <a:pt x="341" y="289"/>
                    <a:pt x="400" y="289"/>
                  </a:cubicBezTo>
                  <a:cubicBezTo>
                    <a:pt x="458" y="289"/>
                    <a:pt x="505" y="335"/>
                    <a:pt x="505" y="392"/>
                  </a:cubicBezTo>
                  <a:cubicBezTo>
                    <a:pt x="505" y="449"/>
                    <a:pt x="458" y="495"/>
                    <a:pt x="400" y="495"/>
                  </a:cubicBezTo>
                  <a:close/>
                  <a:moveTo>
                    <a:pt x="690" y="293"/>
                  </a:moveTo>
                  <a:cubicBezTo>
                    <a:pt x="676" y="260"/>
                    <a:pt x="676" y="260"/>
                    <a:pt x="676" y="260"/>
                  </a:cubicBezTo>
                  <a:cubicBezTo>
                    <a:pt x="723" y="155"/>
                    <a:pt x="720" y="152"/>
                    <a:pt x="711" y="143"/>
                  </a:cubicBezTo>
                  <a:cubicBezTo>
                    <a:pt x="651" y="84"/>
                    <a:pt x="651" y="84"/>
                    <a:pt x="651" y="84"/>
                  </a:cubicBezTo>
                  <a:cubicBezTo>
                    <a:pt x="645" y="79"/>
                    <a:pt x="645" y="79"/>
                    <a:pt x="645" y="79"/>
                  </a:cubicBezTo>
                  <a:cubicBezTo>
                    <a:pt x="638" y="79"/>
                    <a:pt x="638" y="79"/>
                    <a:pt x="638" y="79"/>
                  </a:cubicBezTo>
                  <a:cubicBezTo>
                    <a:pt x="635" y="79"/>
                    <a:pt x="624" y="79"/>
                    <a:pt x="533" y="121"/>
                  </a:cubicBezTo>
                  <a:cubicBezTo>
                    <a:pt x="500" y="107"/>
                    <a:pt x="500" y="107"/>
                    <a:pt x="500" y="107"/>
                  </a:cubicBezTo>
                  <a:cubicBezTo>
                    <a:pt x="457" y="0"/>
                    <a:pt x="452" y="0"/>
                    <a:pt x="440" y="0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343" y="0"/>
                    <a:pt x="338" y="0"/>
                    <a:pt x="298" y="108"/>
                  </a:cubicBezTo>
                  <a:cubicBezTo>
                    <a:pt x="265" y="121"/>
                    <a:pt x="265" y="121"/>
                    <a:pt x="265" y="121"/>
                  </a:cubicBezTo>
                  <a:cubicBezTo>
                    <a:pt x="204" y="95"/>
                    <a:pt x="168" y="82"/>
                    <a:pt x="158" y="82"/>
                  </a:cubicBezTo>
                  <a:cubicBezTo>
                    <a:pt x="150" y="82"/>
                    <a:pt x="150" y="82"/>
                    <a:pt x="150" y="82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76" y="154"/>
                    <a:pt x="73" y="158"/>
                    <a:pt x="122" y="261"/>
                  </a:cubicBezTo>
                  <a:cubicBezTo>
                    <a:pt x="109" y="294"/>
                    <a:pt x="109" y="294"/>
                    <a:pt x="109" y="294"/>
                  </a:cubicBezTo>
                  <a:cubicBezTo>
                    <a:pt x="0" y="336"/>
                    <a:pt x="0" y="340"/>
                    <a:pt x="0" y="353"/>
                  </a:cubicBezTo>
                  <a:cubicBezTo>
                    <a:pt x="0" y="435"/>
                    <a:pt x="0" y="435"/>
                    <a:pt x="0" y="435"/>
                  </a:cubicBezTo>
                  <a:cubicBezTo>
                    <a:pt x="0" y="448"/>
                    <a:pt x="0" y="453"/>
                    <a:pt x="109" y="492"/>
                  </a:cubicBezTo>
                  <a:cubicBezTo>
                    <a:pt x="123" y="524"/>
                    <a:pt x="123" y="524"/>
                    <a:pt x="123" y="524"/>
                  </a:cubicBezTo>
                  <a:cubicBezTo>
                    <a:pt x="76" y="629"/>
                    <a:pt x="79" y="633"/>
                    <a:pt x="88" y="642"/>
                  </a:cubicBezTo>
                  <a:cubicBezTo>
                    <a:pt x="148" y="700"/>
                    <a:pt x="148" y="700"/>
                    <a:pt x="148" y="700"/>
                  </a:cubicBezTo>
                  <a:cubicBezTo>
                    <a:pt x="154" y="705"/>
                    <a:pt x="154" y="705"/>
                    <a:pt x="154" y="705"/>
                  </a:cubicBezTo>
                  <a:cubicBezTo>
                    <a:pt x="161" y="705"/>
                    <a:pt x="161" y="705"/>
                    <a:pt x="161" y="705"/>
                  </a:cubicBezTo>
                  <a:cubicBezTo>
                    <a:pt x="164" y="705"/>
                    <a:pt x="175" y="705"/>
                    <a:pt x="266" y="664"/>
                  </a:cubicBezTo>
                  <a:cubicBezTo>
                    <a:pt x="299" y="677"/>
                    <a:pt x="299" y="677"/>
                    <a:pt x="299" y="677"/>
                  </a:cubicBezTo>
                  <a:cubicBezTo>
                    <a:pt x="342" y="784"/>
                    <a:pt x="347" y="784"/>
                    <a:pt x="359" y="784"/>
                  </a:cubicBezTo>
                  <a:cubicBezTo>
                    <a:pt x="443" y="784"/>
                    <a:pt x="443" y="784"/>
                    <a:pt x="443" y="784"/>
                  </a:cubicBezTo>
                  <a:cubicBezTo>
                    <a:pt x="456" y="784"/>
                    <a:pt x="461" y="784"/>
                    <a:pt x="501" y="677"/>
                  </a:cubicBezTo>
                  <a:cubicBezTo>
                    <a:pt x="534" y="664"/>
                    <a:pt x="534" y="664"/>
                    <a:pt x="534" y="664"/>
                  </a:cubicBezTo>
                  <a:cubicBezTo>
                    <a:pt x="595" y="689"/>
                    <a:pt x="631" y="703"/>
                    <a:pt x="641" y="703"/>
                  </a:cubicBezTo>
                  <a:cubicBezTo>
                    <a:pt x="649" y="702"/>
                    <a:pt x="649" y="702"/>
                    <a:pt x="649" y="702"/>
                  </a:cubicBezTo>
                  <a:cubicBezTo>
                    <a:pt x="714" y="639"/>
                    <a:pt x="714" y="639"/>
                    <a:pt x="714" y="639"/>
                  </a:cubicBezTo>
                  <a:cubicBezTo>
                    <a:pt x="723" y="630"/>
                    <a:pt x="726" y="627"/>
                    <a:pt x="677" y="523"/>
                  </a:cubicBezTo>
                  <a:cubicBezTo>
                    <a:pt x="690" y="491"/>
                    <a:pt x="690" y="491"/>
                    <a:pt x="690" y="491"/>
                  </a:cubicBezTo>
                  <a:cubicBezTo>
                    <a:pt x="800" y="449"/>
                    <a:pt x="800" y="444"/>
                    <a:pt x="800" y="432"/>
                  </a:cubicBezTo>
                  <a:cubicBezTo>
                    <a:pt x="800" y="349"/>
                    <a:pt x="800" y="349"/>
                    <a:pt x="800" y="349"/>
                  </a:cubicBezTo>
                  <a:cubicBezTo>
                    <a:pt x="800" y="336"/>
                    <a:pt x="800" y="332"/>
                    <a:pt x="690" y="293"/>
                  </a:cubicBezTo>
                  <a:close/>
                  <a:moveTo>
                    <a:pt x="766" y="423"/>
                  </a:moveTo>
                  <a:cubicBezTo>
                    <a:pt x="750" y="431"/>
                    <a:pt x="708" y="448"/>
                    <a:pt x="671" y="462"/>
                  </a:cubicBezTo>
                  <a:cubicBezTo>
                    <a:pt x="665" y="464"/>
                    <a:pt x="665" y="464"/>
                    <a:pt x="665" y="464"/>
                  </a:cubicBezTo>
                  <a:cubicBezTo>
                    <a:pt x="640" y="524"/>
                    <a:pt x="640" y="524"/>
                    <a:pt x="640" y="524"/>
                  </a:cubicBezTo>
                  <a:cubicBezTo>
                    <a:pt x="643" y="531"/>
                    <a:pt x="643" y="531"/>
                    <a:pt x="643" y="531"/>
                  </a:cubicBezTo>
                  <a:cubicBezTo>
                    <a:pt x="659" y="565"/>
                    <a:pt x="677" y="605"/>
                    <a:pt x="683" y="621"/>
                  </a:cubicBezTo>
                  <a:cubicBezTo>
                    <a:pt x="636" y="667"/>
                    <a:pt x="636" y="667"/>
                    <a:pt x="636" y="667"/>
                  </a:cubicBezTo>
                  <a:cubicBezTo>
                    <a:pt x="620" y="662"/>
                    <a:pt x="577" y="645"/>
                    <a:pt x="541" y="629"/>
                  </a:cubicBezTo>
                  <a:cubicBezTo>
                    <a:pt x="535" y="627"/>
                    <a:pt x="535" y="627"/>
                    <a:pt x="535" y="627"/>
                  </a:cubicBezTo>
                  <a:cubicBezTo>
                    <a:pt x="474" y="651"/>
                    <a:pt x="474" y="651"/>
                    <a:pt x="474" y="651"/>
                  </a:cubicBezTo>
                  <a:cubicBezTo>
                    <a:pt x="472" y="658"/>
                    <a:pt x="472" y="658"/>
                    <a:pt x="472" y="658"/>
                  </a:cubicBezTo>
                  <a:cubicBezTo>
                    <a:pt x="458" y="694"/>
                    <a:pt x="442" y="735"/>
                    <a:pt x="434" y="750"/>
                  </a:cubicBezTo>
                  <a:cubicBezTo>
                    <a:pt x="368" y="750"/>
                    <a:pt x="368" y="750"/>
                    <a:pt x="368" y="750"/>
                  </a:cubicBezTo>
                  <a:cubicBezTo>
                    <a:pt x="360" y="735"/>
                    <a:pt x="342" y="694"/>
                    <a:pt x="328" y="658"/>
                  </a:cubicBezTo>
                  <a:cubicBezTo>
                    <a:pt x="325" y="651"/>
                    <a:pt x="325" y="651"/>
                    <a:pt x="325" y="651"/>
                  </a:cubicBezTo>
                  <a:cubicBezTo>
                    <a:pt x="265" y="627"/>
                    <a:pt x="265" y="627"/>
                    <a:pt x="265" y="627"/>
                  </a:cubicBezTo>
                  <a:cubicBezTo>
                    <a:pt x="258" y="630"/>
                    <a:pt x="258" y="630"/>
                    <a:pt x="258" y="630"/>
                  </a:cubicBezTo>
                  <a:cubicBezTo>
                    <a:pt x="223" y="646"/>
                    <a:pt x="181" y="664"/>
                    <a:pt x="166" y="670"/>
                  </a:cubicBezTo>
                  <a:cubicBezTo>
                    <a:pt x="119" y="624"/>
                    <a:pt x="119" y="624"/>
                    <a:pt x="119" y="624"/>
                  </a:cubicBezTo>
                  <a:cubicBezTo>
                    <a:pt x="124" y="607"/>
                    <a:pt x="141" y="566"/>
                    <a:pt x="157" y="531"/>
                  </a:cubicBezTo>
                  <a:cubicBezTo>
                    <a:pt x="160" y="524"/>
                    <a:pt x="160" y="524"/>
                    <a:pt x="160" y="524"/>
                  </a:cubicBezTo>
                  <a:cubicBezTo>
                    <a:pt x="135" y="465"/>
                    <a:pt x="135" y="465"/>
                    <a:pt x="135" y="465"/>
                  </a:cubicBezTo>
                  <a:cubicBezTo>
                    <a:pt x="128" y="462"/>
                    <a:pt x="128" y="462"/>
                    <a:pt x="128" y="462"/>
                  </a:cubicBezTo>
                  <a:cubicBezTo>
                    <a:pt x="92" y="449"/>
                    <a:pt x="50" y="433"/>
                    <a:pt x="34" y="426"/>
                  </a:cubicBezTo>
                  <a:cubicBezTo>
                    <a:pt x="34" y="362"/>
                    <a:pt x="34" y="362"/>
                    <a:pt x="34" y="362"/>
                  </a:cubicBezTo>
                  <a:cubicBezTo>
                    <a:pt x="49" y="354"/>
                    <a:pt x="92" y="337"/>
                    <a:pt x="128" y="323"/>
                  </a:cubicBezTo>
                  <a:cubicBezTo>
                    <a:pt x="135" y="320"/>
                    <a:pt x="135" y="320"/>
                    <a:pt x="135" y="320"/>
                  </a:cubicBezTo>
                  <a:cubicBezTo>
                    <a:pt x="160" y="260"/>
                    <a:pt x="160" y="260"/>
                    <a:pt x="160" y="260"/>
                  </a:cubicBezTo>
                  <a:cubicBezTo>
                    <a:pt x="156" y="254"/>
                    <a:pt x="156" y="254"/>
                    <a:pt x="156" y="254"/>
                  </a:cubicBezTo>
                  <a:cubicBezTo>
                    <a:pt x="140" y="220"/>
                    <a:pt x="122" y="180"/>
                    <a:pt x="116" y="163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80" y="123"/>
                    <a:pt x="222" y="140"/>
                    <a:pt x="258" y="155"/>
                  </a:cubicBezTo>
                  <a:cubicBezTo>
                    <a:pt x="265" y="158"/>
                    <a:pt x="265" y="158"/>
                    <a:pt x="265" y="158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28" y="126"/>
                    <a:pt x="328" y="126"/>
                    <a:pt x="328" y="126"/>
                  </a:cubicBezTo>
                  <a:cubicBezTo>
                    <a:pt x="341" y="91"/>
                    <a:pt x="357" y="50"/>
                    <a:pt x="365" y="34"/>
                  </a:cubicBezTo>
                  <a:cubicBezTo>
                    <a:pt x="431" y="34"/>
                    <a:pt x="431" y="34"/>
                    <a:pt x="431" y="34"/>
                  </a:cubicBezTo>
                  <a:cubicBezTo>
                    <a:pt x="439" y="50"/>
                    <a:pt x="457" y="91"/>
                    <a:pt x="471" y="127"/>
                  </a:cubicBezTo>
                  <a:cubicBezTo>
                    <a:pt x="474" y="133"/>
                    <a:pt x="474" y="133"/>
                    <a:pt x="474" y="133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76" y="138"/>
                    <a:pt x="619" y="120"/>
                    <a:pt x="634" y="115"/>
                  </a:cubicBezTo>
                  <a:cubicBezTo>
                    <a:pt x="681" y="161"/>
                    <a:pt x="681" y="161"/>
                    <a:pt x="681" y="161"/>
                  </a:cubicBezTo>
                  <a:cubicBezTo>
                    <a:pt x="675" y="177"/>
                    <a:pt x="658" y="218"/>
                    <a:pt x="642" y="253"/>
                  </a:cubicBezTo>
                  <a:cubicBezTo>
                    <a:pt x="639" y="260"/>
                    <a:pt x="639" y="260"/>
                    <a:pt x="639" y="260"/>
                  </a:cubicBezTo>
                  <a:cubicBezTo>
                    <a:pt x="664" y="320"/>
                    <a:pt x="664" y="320"/>
                    <a:pt x="664" y="320"/>
                  </a:cubicBezTo>
                  <a:cubicBezTo>
                    <a:pt x="672" y="322"/>
                    <a:pt x="672" y="322"/>
                    <a:pt x="672" y="322"/>
                  </a:cubicBezTo>
                  <a:cubicBezTo>
                    <a:pt x="708" y="335"/>
                    <a:pt x="750" y="351"/>
                    <a:pt x="766" y="359"/>
                  </a:cubicBezTo>
                  <a:lnTo>
                    <a:pt x="766" y="42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13" rIns="91425" bIns="45713" anchor="t" anchorCtr="0">
              <a:noAutofit/>
            </a:bodyPr>
            <a:lstStyle/>
            <a:p>
              <a:pPr>
                <a:buClr>
                  <a:srgbClr val="000000"/>
                </a:buClr>
                <a:buSzPts val="3200"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62" name="Google Shape;1811;p50">
              <a:extLst>
                <a:ext uri="{FF2B5EF4-FFF2-40B4-BE49-F238E27FC236}">
                  <a16:creationId xmlns:a16="http://schemas.microsoft.com/office/drawing/2014/main" id="{2170B171-B6A9-4320-980A-B4F14F76F397}"/>
                </a:ext>
              </a:extLst>
            </p:cNvPr>
            <p:cNvSpPr/>
            <p:nvPr/>
          </p:nvSpPr>
          <p:spPr>
            <a:xfrm>
              <a:off x="7360157" y="2931149"/>
              <a:ext cx="1108277" cy="1180949"/>
            </a:xfrm>
            <a:custGeom>
              <a:avLst/>
              <a:gdLst/>
              <a:ahLst/>
              <a:cxnLst/>
              <a:rect l="l" t="t" r="r" b="b"/>
              <a:pathLst>
                <a:path w="847" h="903" extrusionOk="0">
                  <a:moveTo>
                    <a:pt x="423" y="380"/>
                  </a:moveTo>
                  <a:cubicBezTo>
                    <a:pt x="384" y="380"/>
                    <a:pt x="352" y="412"/>
                    <a:pt x="352" y="452"/>
                  </a:cubicBezTo>
                  <a:cubicBezTo>
                    <a:pt x="352" y="491"/>
                    <a:pt x="384" y="523"/>
                    <a:pt x="423" y="523"/>
                  </a:cubicBezTo>
                  <a:cubicBezTo>
                    <a:pt x="463" y="523"/>
                    <a:pt x="495" y="491"/>
                    <a:pt x="495" y="452"/>
                  </a:cubicBezTo>
                  <a:cubicBezTo>
                    <a:pt x="495" y="412"/>
                    <a:pt x="463" y="380"/>
                    <a:pt x="423" y="380"/>
                  </a:cubicBezTo>
                  <a:close/>
                  <a:moveTo>
                    <a:pt x="423" y="495"/>
                  </a:moveTo>
                  <a:cubicBezTo>
                    <a:pt x="400" y="495"/>
                    <a:pt x="380" y="475"/>
                    <a:pt x="380" y="452"/>
                  </a:cubicBezTo>
                  <a:cubicBezTo>
                    <a:pt x="380" y="428"/>
                    <a:pt x="400" y="409"/>
                    <a:pt x="423" y="409"/>
                  </a:cubicBezTo>
                  <a:cubicBezTo>
                    <a:pt x="447" y="409"/>
                    <a:pt x="466" y="428"/>
                    <a:pt x="466" y="452"/>
                  </a:cubicBezTo>
                  <a:cubicBezTo>
                    <a:pt x="466" y="475"/>
                    <a:pt x="447" y="495"/>
                    <a:pt x="423" y="495"/>
                  </a:cubicBezTo>
                  <a:close/>
                  <a:moveTo>
                    <a:pt x="695" y="452"/>
                  </a:moveTo>
                  <a:cubicBezTo>
                    <a:pt x="789" y="368"/>
                    <a:pt x="847" y="282"/>
                    <a:pt x="814" y="226"/>
                  </a:cubicBezTo>
                  <a:cubicBezTo>
                    <a:pt x="804" y="208"/>
                    <a:pt x="778" y="186"/>
                    <a:pt x="717" y="186"/>
                  </a:cubicBezTo>
                  <a:cubicBezTo>
                    <a:pt x="674" y="186"/>
                    <a:pt x="619" y="197"/>
                    <a:pt x="559" y="217"/>
                  </a:cubicBezTo>
                  <a:cubicBezTo>
                    <a:pt x="534" y="93"/>
                    <a:pt x="488" y="0"/>
                    <a:pt x="423" y="0"/>
                  </a:cubicBezTo>
                  <a:cubicBezTo>
                    <a:pt x="359" y="0"/>
                    <a:pt x="313" y="93"/>
                    <a:pt x="288" y="217"/>
                  </a:cubicBezTo>
                  <a:cubicBezTo>
                    <a:pt x="228" y="197"/>
                    <a:pt x="173" y="186"/>
                    <a:pt x="129" y="186"/>
                  </a:cubicBezTo>
                  <a:cubicBezTo>
                    <a:pt x="68" y="186"/>
                    <a:pt x="43" y="208"/>
                    <a:pt x="33" y="226"/>
                  </a:cubicBezTo>
                  <a:cubicBezTo>
                    <a:pt x="0" y="282"/>
                    <a:pt x="58" y="368"/>
                    <a:pt x="152" y="452"/>
                  </a:cubicBezTo>
                  <a:cubicBezTo>
                    <a:pt x="131" y="471"/>
                    <a:pt x="111" y="490"/>
                    <a:pt x="94" y="509"/>
                  </a:cubicBezTo>
                  <a:cubicBezTo>
                    <a:pt x="31" y="580"/>
                    <a:pt x="10" y="638"/>
                    <a:pt x="32" y="677"/>
                  </a:cubicBezTo>
                  <a:cubicBezTo>
                    <a:pt x="43" y="696"/>
                    <a:pt x="68" y="717"/>
                    <a:pt x="129" y="717"/>
                  </a:cubicBezTo>
                  <a:cubicBezTo>
                    <a:pt x="173" y="717"/>
                    <a:pt x="228" y="706"/>
                    <a:pt x="288" y="686"/>
                  </a:cubicBezTo>
                  <a:cubicBezTo>
                    <a:pt x="313" y="810"/>
                    <a:pt x="359" y="903"/>
                    <a:pt x="423" y="903"/>
                  </a:cubicBezTo>
                  <a:cubicBezTo>
                    <a:pt x="488" y="903"/>
                    <a:pt x="534" y="810"/>
                    <a:pt x="559" y="686"/>
                  </a:cubicBezTo>
                  <a:cubicBezTo>
                    <a:pt x="619" y="706"/>
                    <a:pt x="674" y="717"/>
                    <a:pt x="717" y="717"/>
                  </a:cubicBezTo>
                  <a:cubicBezTo>
                    <a:pt x="717" y="717"/>
                    <a:pt x="717" y="717"/>
                    <a:pt x="717" y="717"/>
                  </a:cubicBezTo>
                  <a:cubicBezTo>
                    <a:pt x="778" y="717"/>
                    <a:pt x="804" y="696"/>
                    <a:pt x="814" y="677"/>
                  </a:cubicBezTo>
                  <a:cubicBezTo>
                    <a:pt x="847" y="621"/>
                    <a:pt x="789" y="535"/>
                    <a:pt x="695" y="452"/>
                  </a:cubicBezTo>
                  <a:close/>
                  <a:moveTo>
                    <a:pt x="129" y="689"/>
                  </a:moveTo>
                  <a:cubicBezTo>
                    <a:pt x="129" y="689"/>
                    <a:pt x="129" y="689"/>
                    <a:pt x="129" y="689"/>
                  </a:cubicBezTo>
                  <a:cubicBezTo>
                    <a:pt x="103" y="689"/>
                    <a:pt x="70" y="684"/>
                    <a:pt x="57" y="663"/>
                  </a:cubicBezTo>
                  <a:cubicBezTo>
                    <a:pt x="42" y="636"/>
                    <a:pt x="64" y="586"/>
                    <a:pt x="116" y="528"/>
                  </a:cubicBezTo>
                  <a:cubicBezTo>
                    <a:pt x="133" y="509"/>
                    <a:pt x="153" y="490"/>
                    <a:pt x="174" y="471"/>
                  </a:cubicBezTo>
                  <a:cubicBezTo>
                    <a:pt x="204" y="495"/>
                    <a:pt x="235" y="518"/>
                    <a:pt x="269" y="541"/>
                  </a:cubicBezTo>
                  <a:cubicBezTo>
                    <a:pt x="272" y="581"/>
                    <a:pt x="276" y="621"/>
                    <a:pt x="283" y="658"/>
                  </a:cubicBezTo>
                  <a:cubicBezTo>
                    <a:pt x="224" y="678"/>
                    <a:pt x="171" y="689"/>
                    <a:pt x="129" y="689"/>
                  </a:cubicBezTo>
                  <a:close/>
                  <a:moveTo>
                    <a:pt x="267" y="505"/>
                  </a:moveTo>
                  <a:cubicBezTo>
                    <a:pt x="241" y="487"/>
                    <a:pt x="218" y="469"/>
                    <a:pt x="197" y="452"/>
                  </a:cubicBezTo>
                  <a:cubicBezTo>
                    <a:pt x="218" y="434"/>
                    <a:pt x="242" y="416"/>
                    <a:pt x="267" y="399"/>
                  </a:cubicBezTo>
                  <a:cubicBezTo>
                    <a:pt x="266" y="416"/>
                    <a:pt x="266" y="434"/>
                    <a:pt x="266" y="452"/>
                  </a:cubicBezTo>
                  <a:cubicBezTo>
                    <a:pt x="266" y="469"/>
                    <a:pt x="266" y="487"/>
                    <a:pt x="267" y="505"/>
                  </a:cubicBezTo>
                  <a:close/>
                  <a:moveTo>
                    <a:pt x="269" y="362"/>
                  </a:moveTo>
                  <a:cubicBezTo>
                    <a:pt x="235" y="385"/>
                    <a:pt x="203" y="409"/>
                    <a:pt x="175" y="433"/>
                  </a:cubicBezTo>
                  <a:cubicBezTo>
                    <a:pt x="81" y="350"/>
                    <a:pt x="37" y="275"/>
                    <a:pt x="57" y="240"/>
                  </a:cubicBezTo>
                  <a:cubicBezTo>
                    <a:pt x="70" y="219"/>
                    <a:pt x="103" y="215"/>
                    <a:pt x="129" y="215"/>
                  </a:cubicBezTo>
                  <a:cubicBezTo>
                    <a:pt x="171" y="215"/>
                    <a:pt x="224" y="226"/>
                    <a:pt x="283" y="245"/>
                  </a:cubicBezTo>
                  <a:cubicBezTo>
                    <a:pt x="276" y="283"/>
                    <a:pt x="272" y="322"/>
                    <a:pt x="269" y="362"/>
                  </a:cubicBezTo>
                  <a:close/>
                  <a:moveTo>
                    <a:pt x="548" y="343"/>
                  </a:moveTo>
                  <a:cubicBezTo>
                    <a:pt x="533" y="333"/>
                    <a:pt x="518" y="324"/>
                    <a:pt x="502" y="315"/>
                  </a:cubicBezTo>
                  <a:cubicBezTo>
                    <a:pt x="487" y="306"/>
                    <a:pt x="471" y="298"/>
                    <a:pt x="456" y="290"/>
                  </a:cubicBezTo>
                  <a:cubicBezTo>
                    <a:pt x="483" y="277"/>
                    <a:pt x="510" y="265"/>
                    <a:pt x="537" y="255"/>
                  </a:cubicBezTo>
                  <a:cubicBezTo>
                    <a:pt x="541" y="283"/>
                    <a:pt x="545" y="312"/>
                    <a:pt x="548" y="343"/>
                  </a:cubicBezTo>
                  <a:close/>
                  <a:moveTo>
                    <a:pt x="423" y="29"/>
                  </a:moveTo>
                  <a:cubicBezTo>
                    <a:pt x="464" y="29"/>
                    <a:pt x="507" y="104"/>
                    <a:pt x="532" y="227"/>
                  </a:cubicBezTo>
                  <a:cubicBezTo>
                    <a:pt x="497" y="240"/>
                    <a:pt x="460" y="255"/>
                    <a:pt x="423" y="273"/>
                  </a:cubicBezTo>
                  <a:cubicBezTo>
                    <a:pt x="387" y="255"/>
                    <a:pt x="350" y="240"/>
                    <a:pt x="315" y="227"/>
                  </a:cubicBezTo>
                  <a:cubicBezTo>
                    <a:pt x="340" y="104"/>
                    <a:pt x="383" y="29"/>
                    <a:pt x="423" y="29"/>
                  </a:cubicBezTo>
                  <a:close/>
                  <a:moveTo>
                    <a:pt x="310" y="255"/>
                  </a:moveTo>
                  <a:cubicBezTo>
                    <a:pt x="336" y="265"/>
                    <a:pt x="364" y="277"/>
                    <a:pt x="391" y="290"/>
                  </a:cubicBezTo>
                  <a:cubicBezTo>
                    <a:pt x="376" y="298"/>
                    <a:pt x="360" y="306"/>
                    <a:pt x="345" y="315"/>
                  </a:cubicBezTo>
                  <a:cubicBezTo>
                    <a:pt x="329" y="324"/>
                    <a:pt x="314" y="333"/>
                    <a:pt x="299" y="343"/>
                  </a:cubicBezTo>
                  <a:cubicBezTo>
                    <a:pt x="302" y="312"/>
                    <a:pt x="305" y="283"/>
                    <a:pt x="310" y="255"/>
                  </a:cubicBezTo>
                  <a:close/>
                  <a:moveTo>
                    <a:pt x="299" y="561"/>
                  </a:moveTo>
                  <a:cubicBezTo>
                    <a:pt x="314" y="570"/>
                    <a:pt x="329" y="579"/>
                    <a:pt x="345" y="588"/>
                  </a:cubicBezTo>
                  <a:cubicBezTo>
                    <a:pt x="360" y="597"/>
                    <a:pt x="376" y="606"/>
                    <a:pt x="391" y="614"/>
                  </a:cubicBezTo>
                  <a:cubicBezTo>
                    <a:pt x="364" y="627"/>
                    <a:pt x="336" y="638"/>
                    <a:pt x="310" y="648"/>
                  </a:cubicBezTo>
                  <a:cubicBezTo>
                    <a:pt x="305" y="621"/>
                    <a:pt x="302" y="592"/>
                    <a:pt x="299" y="561"/>
                  </a:cubicBezTo>
                  <a:close/>
                  <a:moveTo>
                    <a:pt x="423" y="874"/>
                  </a:moveTo>
                  <a:cubicBezTo>
                    <a:pt x="383" y="874"/>
                    <a:pt x="340" y="799"/>
                    <a:pt x="315" y="677"/>
                  </a:cubicBezTo>
                  <a:cubicBezTo>
                    <a:pt x="350" y="664"/>
                    <a:pt x="387" y="648"/>
                    <a:pt x="423" y="630"/>
                  </a:cubicBezTo>
                  <a:cubicBezTo>
                    <a:pt x="460" y="648"/>
                    <a:pt x="497" y="664"/>
                    <a:pt x="532" y="677"/>
                  </a:cubicBezTo>
                  <a:cubicBezTo>
                    <a:pt x="507" y="799"/>
                    <a:pt x="464" y="874"/>
                    <a:pt x="423" y="874"/>
                  </a:cubicBezTo>
                  <a:close/>
                  <a:moveTo>
                    <a:pt x="537" y="648"/>
                  </a:moveTo>
                  <a:cubicBezTo>
                    <a:pt x="510" y="638"/>
                    <a:pt x="483" y="627"/>
                    <a:pt x="456" y="614"/>
                  </a:cubicBezTo>
                  <a:cubicBezTo>
                    <a:pt x="471" y="606"/>
                    <a:pt x="487" y="597"/>
                    <a:pt x="502" y="588"/>
                  </a:cubicBezTo>
                  <a:cubicBezTo>
                    <a:pt x="518" y="579"/>
                    <a:pt x="533" y="570"/>
                    <a:pt x="548" y="561"/>
                  </a:cubicBezTo>
                  <a:cubicBezTo>
                    <a:pt x="545" y="592"/>
                    <a:pt x="541" y="621"/>
                    <a:pt x="537" y="648"/>
                  </a:cubicBezTo>
                  <a:close/>
                  <a:moveTo>
                    <a:pt x="550" y="525"/>
                  </a:moveTo>
                  <a:cubicBezTo>
                    <a:pt x="531" y="538"/>
                    <a:pt x="510" y="551"/>
                    <a:pt x="488" y="563"/>
                  </a:cubicBezTo>
                  <a:cubicBezTo>
                    <a:pt x="466" y="576"/>
                    <a:pt x="445" y="587"/>
                    <a:pt x="423" y="598"/>
                  </a:cubicBezTo>
                  <a:cubicBezTo>
                    <a:pt x="402" y="587"/>
                    <a:pt x="380" y="576"/>
                    <a:pt x="359" y="563"/>
                  </a:cubicBezTo>
                  <a:cubicBezTo>
                    <a:pt x="337" y="551"/>
                    <a:pt x="316" y="538"/>
                    <a:pt x="296" y="525"/>
                  </a:cubicBezTo>
                  <a:cubicBezTo>
                    <a:pt x="295" y="501"/>
                    <a:pt x="294" y="477"/>
                    <a:pt x="294" y="452"/>
                  </a:cubicBezTo>
                  <a:cubicBezTo>
                    <a:pt x="294" y="426"/>
                    <a:pt x="295" y="402"/>
                    <a:pt x="296" y="379"/>
                  </a:cubicBezTo>
                  <a:cubicBezTo>
                    <a:pt x="317" y="365"/>
                    <a:pt x="337" y="352"/>
                    <a:pt x="359" y="340"/>
                  </a:cubicBezTo>
                  <a:cubicBezTo>
                    <a:pt x="380" y="328"/>
                    <a:pt x="402" y="316"/>
                    <a:pt x="423" y="305"/>
                  </a:cubicBezTo>
                  <a:cubicBezTo>
                    <a:pt x="445" y="316"/>
                    <a:pt x="466" y="328"/>
                    <a:pt x="488" y="340"/>
                  </a:cubicBezTo>
                  <a:cubicBezTo>
                    <a:pt x="510" y="353"/>
                    <a:pt x="531" y="366"/>
                    <a:pt x="550" y="379"/>
                  </a:cubicBezTo>
                  <a:cubicBezTo>
                    <a:pt x="552" y="402"/>
                    <a:pt x="552" y="426"/>
                    <a:pt x="552" y="452"/>
                  </a:cubicBezTo>
                  <a:cubicBezTo>
                    <a:pt x="552" y="477"/>
                    <a:pt x="552" y="501"/>
                    <a:pt x="550" y="525"/>
                  </a:cubicBezTo>
                  <a:close/>
                  <a:moveTo>
                    <a:pt x="717" y="215"/>
                  </a:moveTo>
                  <a:cubicBezTo>
                    <a:pt x="744" y="215"/>
                    <a:pt x="777" y="219"/>
                    <a:pt x="790" y="240"/>
                  </a:cubicBezTo>
                  <a:cubicBezTo>
                    <a:pt x="810" y="275"/>
                    <a:pt x="766" y="350"/>
                    <a:pt x="672" y="433"/>
                  </a:cubicBezTo>
                  <a:cubicBezTo>
                    <a:pt x="643" y="409"/>
                    <a:pt x="611" y="385"/>
                    <a:pt x="578" y="362"/>
                  </a:cubicBezTo>
                  <a:cubicBezTo>
                    <a:pt x="575" y="322"/>
                    <a:pt x="571" y="283"/>
                    <a:pt x="564" y="245"/>
                  </a:cubicBezTo>
                  <a:cubicBezTo>
                    <a:pt x="623" y="226"/>
                    <a:pt x="676" y="215"/>
                    <a:pt x="717" y="215"/>
                  </a:cubicBezTo>
                  <a:close/>
                  <a:moveTo>
                    <a:pt x="580" y="399"/>
                  </a:moveTo>
                  <a:cubicBezTo>
                    <a:pt x="605" y="416"/>
                    <a:pt x="629" y="434"/>
                    <a:pt x="650" y="452"/>
                  </a:cubicBezTo>
                  <a:cubicBezTo>
                    <a:pt x="629" y="469"/>
                    <a:pt x="605" y="487"/>
                    <a:pt x="580" y="505"/>
                  </a:cubicBezTo>
                  <a:cubicBezTo>
                    <a:pt x="581" y="487"/>
                    <a:pt x="581" y="469"/>
                    <a:pt x="581" y="452"/>
                  </a:cubicBezTo>
                  <a:cubicBezTo>
                    <a:pt x="581" y="434"/>
                    <a:pt x="581" y="416"/>
                    <a:pt x="580" y="399"/>
                  </a:cubicBezTo>
                  <a:close/>
                  <a:moveTo>
                    <a:pt x="790" y="663"/>
                  </a:moveTo>
                  <a:cubicBezTo>
                    <a:pt x="777" y="684"/>
                    <a:pt x="744" y="689"/>
                    <a:pt x="717" y="689"/>
                  </a:cubicBezTo>
                  <a:cubicBezTo>
                    <a:pt x="717" y="689"/>
                    <a:pt x="717" y="689"/>
                    <a:pt x="717" y="689"/>
                  </a:cubicBezTo>
                  <a:cubicBezTo>
                    <a:pt x="676" y="689"/>
                    <a:pt x="623" y="678"/>
                    <a:pt x="564" y="658"/>
                  </a:cubicBezTo>
                  <a:cubicBezTo>
                    <a:pt x="571" y="621"/>
                    <a:pt x="575" y="581"/>
                    <a:pt x="578" y="541"/>
                  </a:cubicBezTo>
                  <a:cubicBezTo>
                    <a:pt x="611" y="519"/>
                    <a:pt x="643" y="495"/>
                    <a:pt x="672" y="471"/>
                  </a:cubicBezTo>
                  <a:cubicBezTo>
                    <a:pt x="766" y="553"/>
                    <a:pt x="810" y="628"/>
                    <a:pt x="790" y="6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13" rIns="91425" bIns="45713" anchor="t" anchorCtr="0">
              <a:noAutofit/>
            </a:bodyPr>
            <a:lstStyle/>
            <a:p>
              <a:pPr>
                <a:buClr>
                  <a:srgbClr val="000000"/>
                </a:buClr>
                <a:buSzPts val="3200"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63" name="Google Shape;1812;p50">
              <a:extLst>
                <a:ext uri="{FF2B5EF4-FFF2-40B4-BE49-F238E27FC236}">
                  <a16:creationId xmlns:a16="http://schemas.microsoft.com/office/drawing/2014/main" id="{2F19FB97-17E4-4A01-92EA-A7E7110CA400}"/>
                </a:ext>
              </a:extLst>
            </p:cNvPr>
            <p:cNvSpPr/>
            <p:nvPr/>
          </p:nvSpPr>
          <p:spPr>
            <a:xfrm>
              <a:off x="8680685" y="1084577"/>
              <a:ext cx="453299" cy="453299"/>
            </a:xfrm>
            <a:custGeom>
              <a:avLst/>
              <a:gdLst/>
              <a:ahLst/>
              <a:cxnLst/>
              <a:rect l="l" t="t" r="r" b="b"/>
              <a:pathLst>
                <a:path w="800" h="800" extrusionOk="0">
                  <a:moveTo>
                    <a:pt x="400" y="0"/>
                  </a:moveTo>
                  <a:cubicBezTo>
                    <a:pt x="179" y="0"/>
                    <a:pt x="0" y="179"/>
                    <a:pt x="0" y="400"/>
                  </a:cubicBezTo>
                  <a:cubicBezTo>
                    <a:pt x="0" y="620"/>
                    <a:pt x="179" y="800"/>
                    <a:pt x="400" y="800"/>
                  </a:cubicBezTo>
                  <a:cubicBezTo>
                    <a:pt x="620" y="800"/>
                    <a:pt x="800" y="620"/>
                    <a:pt x="800" y="400"/>
                  </a:cubicBezTo>
                  <a:cubicBezTo>
                    <a:pt x="800" y="179"/>
                    <a:pt x="620" y="0"/>
                    <a:pt x="400" y="0"/>
                  </a:cubicBezTo>
                  <a:close/>
                  <a:moveTo>
                    <a:pt x="400" y="747"/>
                  </a:moveTo>
                  <a:cubicBezTo>
                    <a:pt x="208" y="747"/>
                    <a:pt x="52" y="591"/>
                    <a:pt x="52" y="400"/>
                  </a:cubicBezTo>
                  <a:cubicBezTo>
                    <a:pt x="52" y="208"/>
                    <a:pt x="208" y="52"/>
                    <a:pt x="400" y="52"/>
                  </a:cubicBezTo>
                  <a:cubicBezTo>
                    <a:pt x="591" y="52"/>
                    <a:pt x="747" y="208"/>
                    <a:pt x="747" y="400"/>
                  </a:cubicBezTo>
                  <a:cubicBezTo>
                    <a:pt x="747" y="591"/>
                    <a:pt x="591" y="747"/>
                    <a:pt x="400" y="747"/>
                  </a:cubicBezTo>
                  <a:close/>
                  <a:moveTo>
                    <a:pt x="400" y="547"/>
                  </a:moveTo>
                  <a:cubicBezTo>
                    <a:pt x="382" y="547"/>
                    <a:pt x="367" y="562"/>
                    <a:pt x="367" y="580"/>
                  </a:cubicBezTo>
                  <a:cubicBezTo>
                    <a:pt x="367" y="598"/>
                    <a:pt x="382" y="613"/>
                    <a:pt x="400" y="613"/>
                  </a:cubicBezTo>
                  <a:cubicBezTo>
                    <a:pt x="418" y="613"/>
                    <a:pt x="433" y="598"/>
                    <a:pt x="433" y="580"/>
                  </a:cubicBezTo>
                  <a:cubicBezTo>
                    <a:pt x="433" y="562"/>
                    <a:pt x="418" y="547"/>
                    <a:pt x="400" y="547"/>
                  </a:cubicBezTo>
                  <a:close/>
                  <a:moveTo>
                    <a:pt x="400" y="182"/>
                  </a:moveTo>
                  <a:cubicBezTo>
                    <a:pt x="329" y="182"/>
                    <a:pt x="272" y="240"/>
                    <a:pt x="272" y="310"/>
                  </a:cubicBezTo>
                  <a:cubicBezTo>
                    <a:pt x="272" y="325"/>
                    <a:pt x="284" y="336"/>
                    <a:pt x="298" y="336"/>
                  </a:cubicBezTo>
                  <a:cubicBezTo>
                    <a:pt x="313" y="336"/>
                    <a:pt x="325" y="325"/>
                    <a:pt x="325" y="310"/>
                  </a:cubicBezTo>
                  <a:cubicBezTo>
                    <a:pt x="325" y="269"/>
                    <a:pt x="358" y="235"/>
                    <a:pt x="400" y="235"/>
                  </a:cubicBezTo>
                  <a:cubicBezTo>
                    <a:pt x="441" y="235"/>
                    <a:pt x="475" y="269"/>
                    <a:pt x="475" y="310"/>
                  </a:cubicBezTo>
                  <a:cubicBezTo>
                    <a:pt x="475" y="351"/>
                    <a:pt x="441" y="385"/>
                    <a:pt x="400" y="385"/>
                  </a:cubicBezTo>
                  <a:cubicBezTo>
                    <a:pt x="385" y="385"/>
                    <a:pt x="373" y="397"/>
                    <a:pt x="373" y="411"/>
                  </a:cubicBezTo>
                  <a:cubicBezTo>
                    <a:pt x="373" y="503"/>
                    <a:pt x="373" y="503"/>
                    <a:pt x="373" y="503"/>
                  </a:cubicBezTo>
                  <a:cubicBezTo>
                    <a:pt x="373" y="517"/>
                    <a:pt x="385" y="529"/>
                    <a:pt x="400" y="529"/>
                  </a:cubicBezTo>
                  <a:cubicBezTo>
                    <a:pt x="414" y="529"/>
                    <a:pt x="426" y="517"/>
                    <a:pt x="426" y="503"/>
                  </a:cubicBezTo>
                  <a:cubicBezTo>
                    <a:pt x="426" y="435"/>
                    <a:pt x="426" y="435"/>
                    <a:pt x="426" y="435"/>
                  </a:cubicBezTo>
                  <a:cubicBezTo>
                    <a:pt x="484" y="423"/>
                    <a:pt x="527" y="371"/>
                    <a:pt x="527" y="310"/>
                  </a:cubicBezTo>
                  <a:cubicBezTo>
                    <a:pt x="527" y="240"/>
                    <a:pt x="470" y="182"/>
                    <a:pt x="400" y="1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13" rIns="91425" bIns="45713" anchor="t" anchorCtr="0">
              <a:noAutofit/>
            </a:bodyPr>
            <a:lstStyle/>
            <a:p>
              <a:pPr>
                <a:buClr>
                  <a:srgbClr val="000000"/>
                </a:buClr>
                <a:buSzPts val="3200"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64" name="Google Shape;1813;p50">
              <a:extLst>
                <a:ext uri="{FF2B5EF4-FFF2-40B4-BE49-F238E27FC236}">
                  <a16:creationId xmlns:a16="http://schemas.microsoft.com/office/drawing/2014/main" id="{D67FC9E1-B781-4B30-B479-8E4C95EA257A}"/>
                </a:ext>
              </a:extLst>
            </p:cNvPr>
            <p:cNvSpPr/>
            <p:nvPr/>
          </p:nvSpPr>
          <p:spPr>
            <a:xfrm>
              <a:off x="9521947" y="2802989"/>
              <a:ext cx="535003" cy="442635"/>
            </a:xfrm>
            <a:custGeom>
              <a:avLst/>
              <a:gdLst/>
              <a:ahLst/>
              <a:cxnLst/>
              <a:rect l="l" t="t" r="r" b="b"/>
              <a:pathLst>
                <a:path w="813" h="672" extrusionOk="0">
                  <a:moveTo>
                    <a:pt x="716" y="112"/>
                  </a:moveTo>
                  <a:cubicBezTo>
                    <a:pt x="647" y="40"/>
                    <a:pt x="551" y="0"/>
                    <a:pt x="446" y="0"/>
                  </a:cubicBezTo>
                  <a:cubicBezTo>
                    <a:pt x="399" y="0"/>
                    <a:pt x="349" y="8"/>
                    <a:pt x="299" y="24"/>
                  </a:cubicBezTo>
                  <a:cubicBezTo>
                    <a:pt x="100" y="87"/>
                    <a:pt x="39" y="213"/>
                    <a:pt x="20" y="282"/>
                  </a:cubicBezTo>
                  <a:cubicBezTo>
                    <a:pt x="0" y="356"/>
                    <a:pt x="12" y="421"/>
                    <a:pt x="34" y="445"/>
                  </a:cubicBezTo>
                  <a:cubicBezTo>
                    <a:pt x="49" y="461"/>
                    <a:pt x="78" y="469"/>
                    <a:pt x="123" y="469"/>
                  </a:cubicBezTo>
                  <a:cubicBezTo>
                    <a:pt x="203" y="469"/>
                    <a:pt x="304" y="444"/>
                    <a:pt x="305" y="444"/>
                  </a:cubicBezTo>
                  <a:cubicBezTo>
                    <a:pt x="305" y="444"/>
                    <a:pt x="316" y="440"/>
                    <a:pt x="324" y="440"/>
                  </a:cubicBezTo>
                  <a:cubicBezTo>
                    <a:pt x="327" y="440"/>
                    <a:pt x="328" y="440"/>
                    <a:pt x="328" y="440"/>
                  </a:cubicBezTo>
                  <a:cubicBezTo>
                    <a:pt x="330" y="445"/>
                    <a:pt x="326" y="456"/>
                    <a:pt x="321" y="465"/>
                  </a:cubicBezTo>
                  <a:cubicBezTo>
                    <a:pt x="318" y="470"/>
                    <a:pt x="265" y="591"/>
                    <a:pt x="294" y="642"/>
                  </a:cubicBezTo>
                  <a:cubicBezTo>
                    <a:pt x="301" y="656"/>
                    <a:pt x="312" y="664"/>
                    <a:pt x="327" y="666"/>
                  </a:cubicBezTo>
                  <a:cubicBezTo>
                    <a:pt x="350" y="670"/>
                    <a:pt x="373" y="672"/>
                    <a:pt x="396" y="672"/>
                  </a:cubicBezTo>
                  <a:cubicBezTo>
                    <a:pt x="396" y="672"/>
                    <a:pt x="396" y="672"/>
                    <a:pt x="396" y="672"/>
                  </a:cubicBezTo>
                  <a:cubicBezTo>
                    <a:pt x="610" y="672"/>
                    <a:pt x="803" y="518"/>
                    <a:pt x="810" y="342"/>
                  </a:cubicBezTo>
                  <a:cubicBezTo>
                    <a:pt x="813" y="262"/>
                    <a:pt x="778" y="176"/>
                    <a:pt x="716" y="112"/>
                  </a:cubicBezTo>
                  <a:close/>
                  <a:moveTo>
                    <a:pt x="789" y="342"/>
                  </a:moveTo>
                  <a:cubicBezTo>
                    <a:pt x="782" y="503"/>
                    <a:pt x="595" y="651"/>
                    <a:pt x="396" y="651"/>
                  </a:cubicBezTo>
                  <a:cubicBezTo>
                    <a:pt x="374" y="651"/>
                    <a:pt x="352" y="649"/>
                    <a:pt x="331" y="645"/>
                  </a:cubicBezTo>
                  <a:cubicBezTo>
                    <a:pt x="322" y="644"/>
                    <a:pt x="316" y="640"/>
                    <a:pt x="312" y="632"/>
                  </a:cubicBezTo>
                  <a:cubicBezTo>
                    <a:pt x="293" y="597"/>
                    <a:pt x="325" y="506"/>
                    <a:pt x="339" y="474"/>
                  </a:cubicBezTo>
                  <a:cubicBezTo>
                    <a:pt x="341" y="472"/>
                    <a:pt x="356" y="448"/>
                    <a:pt x="347" y="431"/>
                  </a:cubicBezTo>
                  <a:cubicBezTo>
                    <a:pt x="344" y="425"/>
                    <a:pt x="338" y="419"/>
                    <a:pt x="324" y="419"/>
                  </a:cubicBezTo>
                  <a:cubicBezTo>
                    <a:pt x="320" y="419"/>
                    <a:pt x="304" y="421"/>
                    <a:pt x="299" y="424"/>
                  </a:cubicBezTo>
                  <a:cubicBezTo>
                    <a:pt x="299" y="424"/>
                    <a:pt x="299" y="424"/>
                    <a:pt x="299" y="424"/>
                  </a:cubicBezTo>
                  <a:cubicBezTo>
                    <a:pt x="295" y="425"/>
                    <a:pt x="198" y="448"/>
                    <a:pt x="123" y="448"/>
                  </a:cubicBezTo>
                  <a:cubicBezTo>
                    <a:pt x="75" y="448"/>
                    <a:pt x="57" y="439"/>
                    <a:pt x="49" y="431"/>
                  </a:cubicBezTo>
                  <a:cubicBezTo>
                    <a:pt x="34" y="414"/>
                    <a:pt x="21" y="358"/>
                    <a:pt x="40" y="288"/>
                  </a:cubicBezTo>
                  <a:cubicBezTo>
                    <a:pt x="58" y="222"/>
                    <a:pt x="116" y="104"/>
                    <a:pt x="305" y="44"/>
                  </a:cubicBezTo>
                  <a:cubicBezTo>
                    <a:pt x="353" y="29"/>
                    <a:pt x="401" y="21"/>
                    <a:pt x="446" y="21"/>
                  </a:cubicBezTo>
                  <a:cubicBezTo>
                    <a:pt x="545" y="21"/>
                    <a:pt x="636" y="58"/>
                    <a:pt x="701" y="126"/>
                  </a:cubicBezTo>
                  <a:cubicBezTo>
                    <a:pt x="759" y="187"/>
                    <a:pt x="792" y="267"/>
                    <a:pt x="789" y="342"/>
                  </a:cubicBezTo>
                  <a:close/>
                  <a:moveTo>
                    <a:pt x="182" y="177"/>
                  </a:moveTo>
                  <a:cubicBezTo>
                    <a:pt x="145" y="177"/>
                    <a:pt x="115" y="208"/>
                    <a:pt x="115" y="245"/>
                  </a:cubicBezTo>
                  <a:cubicBezTo>
                    <a:pt x="115" y="282"/>
                    <a:pt x="145" y="312"/>
                    <a:pt x="182" y="312"/>
                  </a:cubicBezTo>
                  <a:cubicBezTo>
                    <a:pt x="219" y="312"/>
                    <a:pt x="249" y="282"/>
                    <a:pt x="249" y="245"/>
                  </a:cubicBezTo>
                  <a:cubicBezTo>
                    <a:pt x="249" y="207"/>
                    <a:pt x="219" y="177"/>
                    <a:pt x="182" y="177"/>
                  </a:cubicBezTo>
                  <a:close/>
                  <a:moveTo>
                    <a:pt x="182" y="291"/>
                  </a:moveTo>
                  <a:cubicBezTo>
                    <a:pt x="156" y="291"/>
                    <a:pt x="136" y="270"/>
                    <a:pt x="136" y="245"/>
                  </a:cubicBezTo>
                  <a:cubicBezTo>
                    <a:pt x="135" y="219"/>
                    <a:pt x="156" y="198"/>
                    <a:pt x="182" y="198"/>
                  </a:cubicBezTo>
                  <a:cubicBezTo>
                    <a:pt x="208" y="198"/>
                    <a:pt x="228" y="219"/>
                    <a:pt x="228" y="245"/>
                  </a:cubicBezTo>
                  <a:cubicBezTo>
                    <a:pt x="228" y="270"/>
                    <a:pt x="208" y="291"/>
                    <a:pt x="182" y="291"/>
                  </a:cubicBezTo>
                  <a:close/>
                  <a:moveTo>
                    <a:pt x="393" y="144"/>
                  </a:moveTo>
                  <a:cubicBezTo>
                    <a:pt x="393" y="107"/>
                    <a:pt x="363" y="77"/>
                    <a:pt x="326" y="77"/>
                  </a:cubicBezTo>
                  <a:cubicBezTo>
                    <a:pt x="288" y="77"/>
                    <a:pt x="258" y="107"/>
                    <a:pt x="258" y="144"/>
                  </a:cubicBezTo>
                  <a:cubicBezTo>
                    <a:pt x="258" y="181"/>
                    <a:pt x="288" y="211"/>
                    <a:pt x="326" y="211"/>
                  </a:cubicBezTo>
                  <a:cubicBezTo>
                    <a:pt x="363" y="211"/>
                    <a:pt x="393" y="181"/>
                    <a:pt x="393" y="144"/>
                  </a:cubicBezTo>
                  <a:close/>
                  <a:moveTo>
                    <a:pt x="326" y="190"/>
                  </a:moveTo>
                  <a:cubicBezTo>
                    <a:pt x="300" y="190"/>
                    <a:pt x="279" y="170"/>
                    <a:pt x="279" y="144"/>
                  </a:cubicBezTo>
                  <a:cubicBezTo>
                    <a:pt x="279" y="118"/>
                    <a:pt x="300" y="98"/>
                    <a:pt x="326" y="98"/>
                  </a:cubicBezTo>
                  <a:cubicBezTo>
                    <a:pt x="351" y="98"/>
                    <a:pt x="372" y="118"/>
                    <a:pt x="372" y="144"/>
                  </a:cubicBezTo>
                  <a:cubicBezTo>
                    <a:pt x="372" y="170"/>
                    <a:pt x="351" y="190"/>
                    <a:pt x="326" y="190"/>
                  </a:cubicBezTo>
                  <a:close/>
                  <a:moveTo>
                    <a:pt x="687" y="223"/>
                  </a:moveTo>
                  <a:cubicBezTo>
                    <a:pt x="687" y="186"/>
                    <a:pt x="657" y="156"/>
                    <a:pt x="619" y="156"/>
                  </a:cubicBezTo>
                  <a:cubicBezTo>
                    <a:pt x="582" y="156"/>
                    <a:pt x="552" y="186"/>
                    <a:pt x="552" y="223"/>
                  </a:cubicBezTo>
                  <a:cubicBezTo>
                    <a:pt x="552" y="260"/>
                    <a:pt x="582" y="291"/>
                    <a:pt x="619" y="291"/>
                  </a:cubicBezTo>
                  <a:cubicBezTo>
                    <a:pt x="657" y="291"/>
                    <a:pt x="687" y="260"/>
                    <a:pt x="687" y="223"/>
                  </a:cubicBezTo>
                  <a:close/>
                  <a:moveTo>
                    <a:pt x="573" y="223"/>
                  </a:moveTo>
                  <a:cubicBezTo>
                    <a:pt x="573" y="198"/>
                    <a:pt x="594" y="177"/>
                    <a:pt x="619" y="177"/>
                  </a:cubicBezTo>
                  <a:cubicBezTo>
                    <a:pt x="645" y="177"/>
                    <a:pt x="666" y="198"/>
                    <a:pt x="666" y="223"/>
                  </a:cubicBezTo>
                  <a:cubicBezTo>
                    <a:pt x="666" y="249"/>
                    <a:pt x="645" y="270"/>
                    <a:pt x="619" y="270"/>
                  </a:cubicBezTo>
                  <a:cubicBezTo>
                    <a:pt x="594" y="270"/>
                    <a:pt x="573" y="249"/>
                    <a:pt x="573" y="223"/>
                  </a:cubicBezTo>
                  <a:close/>
                  <a:moveTo>
                    <a:pt x="482" y="77"/>
                  </a:moveTo>
                  <a:cubicBezTo>
                    <a:pt x="445" y="77"/>
                    <a:pt x="415" y="107"/>
                    <a:pt x="415" y="144"/>
                  </a:cubicBezTo>
                  <a:cubicBezTo>
                    <a:pt x="415" y="181"/>
                    <a:pt x="445" y="211"/>
                    <a:pt x="482" y="211"/>
                  </a:cubicBezTo>
                  <a:cubicBezTo>
                    <a:pt x="520" y="211"/>
                    <a:pt x="550" y="181"/>
                    <a:pt x="550" y="144"/>
                  </a:cubicBezTo>
                  <a:cubicBezTo>
                    <a:pt x="550" y="107"/>
                    <a:pt x="520" y="77"/>
                    <a:pt x="482" y="77"/>
                  </a:cubicBezTo>
                  <a:close/>
                  <a:moveTo>
                    <a:pt x="482" y="190"/>
                  </a:moveTo>
                  <a:cubicBezTo>
                    <a:pt x="457" y="190"/>
                    <a:pt x="436" y="170"/>
                    <a:pt x="436" y="144"/>
                  </a:cubicBezTo>
                  <a:cubicBezTo>
                    <a:pt x="436" y="118"/>
                    <a:pt x="457" y="98"/>
                    <a:pt x="482" y="98"/>
                  </a:cubicBezTo>
                  <a:cubicBezTo>
                    <a:pt x="508" y="98"/>
                    <a:pt x="529" y="118"/>
                    <a:pt x="529" y="144"/>
                  </a:cubicBezTo>
                  <a:cubicBezTo>
                    <a:pt x="529" y="170"/>
                    <a:pt x="508" y="190"/>
                    <a:pt x="482" y="190"/>
                  </a:cubicBezTo>
                  <a:close/>
                  <a:moveTo>
                    <a:pt x="440" y="478"/>
                  </a:moveTo>
                  <a:cubicBezTo>
                    <a:pt x="402" y="478"/>
                    <a:pt x="372" y="508"/>
                    <a:pt x="372" y="545"/>
                  </a:cubicBezTo>
                  <a:cubicBezTo>
                    <a:pt x="372" y="582"/>
                    <a:pt x="402" y="612"/>
                    <a:pt x="440" y="612"/>
                  </a:cubicBezTo>
                  <a:cubicBezTo>
                    <a:pt x="477" y="612"/>
                    <a:pt x="507" y="582"/>
                    <a:pt x="507" y="545"/>
                  </a:cubicBezTo>
                  <a:cubicBezTo>
                    <a:pt x="507" y="508"/>
                    <a:pt x="477" y="478"/>
                    <a:pt x="440" y="478"/>
                  </a:cubicBezTo>
                  <a:close/>
                  <a:moveTo>
                    <a:pt x="440" y="591"/>
                  </a:moveTo>
                  <a:cubicBezTo>
                    <a:pt x="414" y="591"/>
                    <a:pt x="393" y="571"/>
                    <a:pt x="393" y="545"/>
                  </a:cubicBezTo>
                  <a:cubicBezTo>
                    <a:pt x="393" y="519"/>
                    <a:pt x="414" y="499"/>
                    <a:pt x="440" y="499"/>
                  </a:cubicBezTo>
                  <a:cubicBezTo>
                    <a:pt x="465" y="499"/>
                    <a:pt x="486" y="519"/>
                    <a:pt x="486" y="545"/>
                  </a:cubicBezTo>
                  <a:cubicBezTo>
                    <a:pt x="486" y="571"/>
                    <a:pt x="465" y="591"/>
                    <a:pt x="440" y="591"/>
                  </a:cubicBezTo>
                  <a:close/>
                  <a:moveTo>
                    <a:pt x="602" y="393"/>
                  </a:moveTo>
                  <a:cubicBezTo>
                    <a:pt x="602" y="430"/>
                    <a:pt x="632" y="460"/>
                    <a:pt x="669" y="460"/>
                  </a:cubicBezTo>
                  <a:cubicBezTo>
                    <a:pt x="706" y="460"/>
                    <a:pt x="736" y="430"/>
                    <a:pt x="736" y="393"/>
                  </a:cubicBezTo>
                  <a:cubicBezTo>
                    <a:pt x="736" y="356"/>
                    <a:pt x="706" y="325"/>
                    <a:pt x="669" y="325"/>
                  </a:cubicBezTo>
                  <a:cubicBezTo>
                    <a:pt x="632" y="325"/>
                    <a:pt x="602" y="356"/>
                    <a:pt x="602" y="393"/>
                  </a:cubicBezTo>
                  <a:close/>
                  <a:moveTo>
                    <a:pt x="715" y="393"/>
                  </a:moveTo>
                  <a:cubicBezTo>
                    <a:pt x="715" y="418"/>
                    <a:pt x="695" y="439"/>
                    <a:pt x="669" y="439"/>
                  </a:cubicBezTo>
                  <a:cubicBezTo>
                    <a:pt x="643" y="439"/>
                    <a:pt x="622" y="418"/>
                    <a:pt x="622" y="393"/>
                  </a:cubicBezTo>
                  <a:cubicBezTo>
                    <a:pt x="622" y="367"/>
                    <a:pt x="643" y="346"/>
                    <a:pt x="669" y="346"/>
                  </a:cubicBezTo>
                  <a:cubicBezTo>
                    <a:pt x="695" y="346"/>
                    <a:pt x="715" y="367"/>
                    <a:pt x="715" y="3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13" rIns="91425" bIns="45713" anchor="t" anchorCtr="0">
              <a:noAutofit/>
            </a:bodyPr>
            <a:lstStyle/>
            <a:p>
              <a:pPr>
                <a:buClr>
                  <a:srgbClr val="000000"/>
                </a:buClr>
                <a:buSzPts val="3200"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65" name="Google Shape;1814;p50">
              <a:extLst>
                <a:ext uri="{FF2B5EF4-FFF2-40B4-BE49-F238E27FC236}">
                  <a16:creationId xmlns:a16="http://schemas.microsoft.com/office/drawing/2014/main" id="{853B24A6-07EA-405D-8C59-415988B0D7ED}"/>
                </a:ext>
              </a:extLst>
            </p:cNvPr>
            <p:cNvSpPr/>
            <p:nvPr/>
          </p:nvSpPr>
          <p:spPr>
            <a:xfrm>
              <a:off x="8642031" y="4566293"/>
              <a:ext cx="415427" cy="406768"/>
            </a:xfrm>
            <a:custGeom>
              <a:avLst/>
              <a:gdLst/>
              <a:ahLst/>
              <a:cxnLst/>
              <a:rect l="l" t="t" r="r" b="b"/>
              <a:pathLst>
                <a:path w="800" h="784" extrusionOk="0">
                  <a:moveTo>
                    <a:pt x="523" y="141"/>
                  </a:moveTo>
                  <a:cubicBezTo>
                    <a:pt x="492" y="141"/>
                    <a:pt x="492" y="141"/>
                    <a:pt x="492" y="141"/>
                  </a:cubicBezTo>
                  <a:cubicBezTo>
                    <a:pt x="464" y="141"/>
                    <a:pt x="442" y="164"/>
                    <a:pt x="442" y="192"/>
                  </a:cubicBezTo>
                  <a:cubicBezTo>
                    <a:pt x="442" y="733"/>
                    <a:pt x="442" y="733"/>
                    <a:pt x="442" y="733"/>
                  </a:cubicBezTo>
                  <a:cubicBezTo>
                    <a:pt x="442" y="761"/>
                    <a:pt x="464" y="784"/>
                    <a:pt x="492" y="784"/>
                  </a:cubicBezTo>
                  <a:cubicBezTo>
                    <a:pt x="523" y="784"/>
                    <a:pt x="523" y="784"/>
                    <a:pt x="523" y="784"/>
                  </a:cubicBezTo>
                  <a:cubicBezTo>
                    <a:pt x="551" y="784"/>
                    <a:pt x="574" y="761"/>
                    <a:pt x="574" y="733"/>
                  </a:cubicBezTo>
                  <a:cubicBezTo>
                    <a:pt x="574" y="192"/>
                    <a:pt x="574" y="192"/>
                    <a:pt x="574" y="192"/>
                  </a:cubicBezTo>
                  <a:cubicBezTo>
                    <a:pt x="574" y="164"/>
                    <a:pt x="551" y="141"/>
                    <a:pt x="523" y="141"/>
                  </a:cubicBezTo>
                  <a:close/>
                  <a:moveTo>
                    <a:pt x="542" y="733"/>
                  </a:moveTo>
                  <a:cubicBezTo>
                    <a:pt x="542" y="743"/>
                    <a:pt x="533" y="752"/>
                    <a:pt x="523" y="752"/>
                  </a:cubicBezTo>
                  <a:cubicBezTo>
                    <a:pt x="492" y="752"/>
                    <a:pt x="492" y="752"/>
                    <a:pt x="492" y="752"/>
                  </a:cubicBezTo>
                  <a:cubicBezTo>
                    <a:pt x="482" y="752"/>
                    <a:pt x="474" y="743"/>
                    <a:pt x="474" y="733"/>
                  </a:cubicBezTo>
                  <a:cubicBezTo>
                    <a:pt x="474" y="192"/>
                    <a:pt x="474" y="192"/>
                    <a:pt x="474" y="192"/>
                  </a:cubicBezTo>
                  <a:cubicBezTo>
                    <a:pt x="474" y="181"/>
                    <a:pt x="482" y="173"/>
                    <a:pt x="492" y="173"/>
                  </a:cubicBezTo>
                  <a:cubicBezTo>
                    <a:pt x="523" y="173"/>
                    <a:pt x="523" y="173"/>
                    <a:pt x="523" y="173"/>
                  </a:cubicBezTo>
                  <a:cubicBezTo>
                    <a:pt x="533" y="173"/>
                    <a:pt x="542" y="181"/>
                    <a:pt x="542" y="192"/>
                  </a:cubicBezTo>
                  <a:lnTo>
                    <a:pt x="542" y="733"/>
                  </a:lnTo>
                  <a:close/>
                  <a:moveTo>
                    <a:pt x="81" y="453"/>
                  </a:moveTo>
                  <a:cubicBezTo>
                    <a:pt x="50" y="453"/>
                    <a:pt x="50" y="453"/>
                    <a:pt x="50" y="453"/>
                  </a:cubicBezTo>
                  <a:cubicBezTo>
                    <a:pt x="22" y="453"/>
                    <a:pt x="0" y="476"/>
                    <a:pt x="0" y="504"/>
                  </a:cubicBezTo>
                  <a:cubicBezTo>
                    <a:pt x="0" y="733"/>
                    <a:pt x="0" y="733"/>
                    <a:pt x="0" y="733"/>
                  </a:cubicBezTo>
                  <a:cubicBezTo>
                    <a:pt x="0" y="761"/>
                    <a:pt x="22" y="784"/>
                    <a:pt x="50" y="784"/>
                  </a:cubicBezTo>
                  <a:cubicBezTo>
                    <a:pt x="81" y="784"/>
                    <a:pt x="81" y="784"/>
                    <a:pt x="81" y="784"/>
                  </a:cubicBezTo>
                  <a:cubicBezTo>
                    <a:pt x="109" y="784"/>
                    <a:pt x="132" y="761"/>
                    <a:pt x="132" y="733"/>
                  </a:cubicBezTo>
                  <a:cubicBezTo>
                    <a:pt x="132" y="504"/>
                    <a:pt x="132" y="504"/>
                    <a:pt x="132" y="504"/>
                  </a:cubicBezTo>
                  <a:cubicBezTo>
                    <a:pt x="132" y="476"/>
                    <a:pt x="109" y="453"/>
                    <a:pt x="81" y="453"/>
                  </a:cubicBezTo>
                  <a:close/>
                  <a:moveTo>
                    <a:pt x="100" y="733"/>
                  </a:moveTo>
                  <a:cubicBezTo>
                    <a:pt x="100" y="743"/>
                    <a:pt x="91" y="752"/>
                    <a:pt x="81" y="752"/>
                  </a:cubicBezTo>
                  <a:cubicBezTo>
                    <a:pt x="50" y="752"/>
                    <a:pt x="50" y="752"/>
                    <a:pt x="50" y="752"/>
                  </a:cubicBezTo>
                  <a:cubicBezTo>
                    <a:pt x="40" y="752"/>
                    <a:pt x="31" y="743"/>
                    <a:pt x="31" y="733"/>
                  </a:cubicBezTo>
                  <a:cubicBezTo>
                    <a:pt x="31" y="504"/>
                    <a:pt x="31" y="504"/>
                    <a:pt x="31" y="504"/>
                  </a:cubicBezTo>
                  <a:cubicBezTo>
                    <a:pt x="31" y="494"/>
                    <a:pt x="40" y="485"/>
                    <a:pt x="50" y="485"/>
                  </a:cubicBezTo>
                  <a:cubicBezTo>
                    <a:pt x="81" y="485"/>
                    <a:pt x="81" y="485"/>
                    <a:pt x="81" y="485"/>
                  </a:cubicBezTo>
                  <a:cubicBezTo>
                    <a:pt x="91" y="485"/>
                    <a:pt x="100" y="494"/>
                    <a:pt x="100" y="504"/>
                  </a:cubicBezTo>
                  <a:lnTo>
                    <a:pt x="100" y="733"/>
                  </a:lnTo>
                  <a:close/>
                  <a:moveTo>
                    <a:pt x="749" y="0"/>
                  </a:moveTo>
                  <a:cubicBezTo>
                    <a:pt x="718" y="0"/>
                    <a:pt x="718" y="0"/>
                    <a:pt x="718" y="0"/>
                  </a:cubicBezTo>
                  <a:cubicBezTo>
                    <a:pt x="690" y="0"/>
                    <a:pt x="668" y="23"/>
                    <a:pt x="668" y="51"/>
                  </a:cubicBezTo>
                  <a:cubicBezTo>
                    <a:pt x="668" y="733"/>
                    <a:pt x="668" y="733"/>
                    <a:pt x="668" y="733"/>
                  </a:cubicBezTo>
                  <a:cubicBezTo>
                    <a:pt x="668" y="761"/>
                    <a:pt x="690" y="784"/>
                    <a:pt x="718" y="784"/>
                  </a:cubicBezTo>
                  <a:cubicBezTo>
                    <a:pt x="749" y="784"/>
                    <a:pt x="749" y="784"/>
                    <a:pt x="749" y="784"/>
                  </a:cubicBezTo>
                  <a:cubicBezTo>
                    <a:pt x="777" y="784"/>
                    <a:pt x="800" y="761"/>
                    <a:pt x="800" y="733"/>
                  </a:cubicBezTo>
                  <a:cubicBezTo>
                    <a:pt x="800" y="51"/>
                    <a:pt x="800" y="51"/>
                    <a:pt x="800" y="51"/>
                  </a:cubicBezTo>
                  <a:cubicBezTo>
                    <a:pt x="800" y="23"/>
                    <a:pt x="777" y="0"/>
                    <a:pt x="749" y="0"/>
                  </a:cubicBezTo>
                  <a:close/>
                  <a:moveTo>
                    <a:pt x="768" y="733"/>
                  </a:moveTo>
                  <a:cubicBezTo>
                    <a:pt x="768" y="743"/>
                    <a:pt x="759" y="752"/>
                    <a:pt x="749" y="752"/>
                  </a:cubicBezTo>
                  <a:cubicBezTo>
                    <a:pt x="718" y="752"/>
                    <a:pt x="718" y="752"/>
                    <a:pt x="718" y="752"/>
                  </a:cubicBezTo>
                  <a:cubicBezTo>
                    <a:pt x="708" y="752"/>
                    <a:pt x="700" y="743"/>
                    <a:pt x="700" y="733"/>
                  </a:cubicBezTo>
                  <a:cubicBezTo>
                    <a:pt x="700" y="51"/>
                    <a:pt x="700" y="51"/>
                    <a:pt x="700" y="51"/>
                  </a:cubicBezTo>
                  <a:cubicBezTo>
                    <a:pt x="700" y="41"/>
                    <a:pt x="708" y="32"/>
                    <a:pt x="718" y="32"/>
                  </a:cubicBezTo>
                  <a:cubicBezTo>
                    <a:pt x="749" y="32"/>
                    <a:pt x="749" y="32"/>
                    <a:pt x="749" y="32"/>
                  </a:cubicBezTo>
                  <a:cubicBezTo>
                    <a:pt x="759" y="32"/>
                    <a:pt x="768" y="41"/>
                    <a:pt x="768" y="51"/>
                  </a:cubicBezTo>
                  <a:lnTo>
                    <a:pt x="768" y="733"/>
                  </a:lnTo>
                  <a:close/>
                  <a:moveTo>
                    <a:pt x="296" y="304"/>
                  </a:moveTo>
                  <a:cubicBezTo>
                    <a:pt x="265" y="304"/>
                    <a:pt x="265" y="304"/>
                    <a:pt x="265" y="304"/>
                  </a:cubicBezTo>
                  <a:cubicBezTo>
                    <a:pt x="238" y="304"/>
                    <a:pt x="215" y="327"/>
                    <a:pt x="215" y="355"/>
                  </a:cubicBezTo>
                  <a:cubicBezTo>
                    <a:pt x="215" y="733"/>
                    <a:pt x="215" y="733"/>
                    <a:pt x="215" y="733"/>
                  </a:cubicBezTo>
                  <a:cubicBezTo>
                    <a:pt x="215" y="761"/>
                    <a:pt x="238" y="784"/>
                    <a:pt x="265" y="784"/>
                  </a:cubicBezTo>
                  <a:cubicBezTo>
                    <a:pt x="296" y="784"/>
                    <a:pt x="296" y="784"/>
                    <a:pt x="296" y="784"/>
                  </a:cubicBezTo>
                  <a:cubicBezTo>
                    <a:pt x="324" y="784"/>
                    <a:pt x="347" y="761"/>
                    <a:pt x="347" y="733"/>
                  </a:cubicBezTo>
                  <a:cubicBezTo>
                    <a:pt x="347" y="355"/>
                    <a:pt x="347" y="355"/>
                    <a:pt x="347" y="355"/>
                  </a:cubicBezTo>
                  <a:cubicBezTo>
                    <a:pt x="347" y="327"/>
                    <a:pt x="324" y="304"/>
                    <a:pt x="296" y="304"/>
                  </a:cubicBezTo>
                  <a:close/>
                  <a:moveTo>
                    <a:pt x="296" y="752"/>
                  </a:moveTo>
                  <a:cubicBezTo>
                    <a:pt x="265" y="752"/>
                    <a:pt x="265" y="752"/>
                    <a:pt x="265" y="752"/>
                  </a:cubicBezTo>
                  <a:cubicBezTo>
                    <a:pt x="255" y="752"/>
                    <a:pt x="247" y="743"/>
                    <a:pt x="247" y="733"/>
                  </a:cubicBezTo>
                  <a:cubicBezTo>
                    <a:pt x="247" y="355"/>
                    <a:pt x="247" y="355"/>
                    <a:pt x="247" y="355"/>
                  </a:cubicBezTo>
                  <a:cubicBezTo>
                    <a:pt x="247" y="344"/>
                    <a:pt x="255" y="336"/>
                    <a:pt x="265" y="336"/>
                  </a:cubicBezTo>
                  <a:cubicBezTo>
                    <a:pt x="296" y="336"/>
                    <a:pt x="296" y="336"/>
                    <a:pt x="296" y="336"/>
                  </a:cubicBezTo>
                  <a:cubicBezTo>
                    <a:pt x="307" y="336"/>
                    <a:pt x="315" y="344"/>
                    <a:pt x="315" y="355"/>
                  </a:cubicBezTo>
                  <a:cubicBezTo>
                    <a:pt x="315" y="733"/>
                    <a:pt x="315" y="733"/>
                    <a:pt x="315" y="733"/>
                  </a:cubicBezTo>
                  <a:cubicBezTo>
                    <a:pt x="315" y="733"/>
                    <a:pt x="315" y="733"/>
                    <a:pt x="315" y="733"/>
                  </a:cubicBezTo>
                  <a:cubicBezTo>
                    <a:pt x="315" y="743"/>
                    <a:pt x="307" y="752"/>
                    <a:pt x="296" y="7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13" rIns="91425" bIns="45713" anchor="t" anchorCtr="0">
              <a:noAutofit/>
            </a:bodyPr>
            <a:lstStyle/>
            <a:p>
              <a:pPr>
                <a:buClr>
                  <a:srgbClr val="000000"/>
                </a:buClr>
                <a:buSzPts val="3200"/>
              </a:pPr>
              <a:endParaRPr sz="2400"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440141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4108337-FEDF-4EE3-ACB4-87D0B50F1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435822" cy="161060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E74C9E-9C1D-4138-B86F-D902B0A3C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Project Life Cycle</a:t>
            </a:r>
          </a:p>
        </p:txBody>
      </p:sp>
      <p:grpSp>
        <p:nvGrpSpPr>
          <p:cNvPr id="5" name="Google Shape;1038;p32">
            <a:extLst>
              <a:ext uri="{FF2B5EF4-FFF2-40B4-BE49-F238E27FC236}">
                <a16:creationId xmlns:a16="http://schemas.microsoft.com/office/drawing/2014/main" id="{243212DE-D736-4847-B387-84D8D36B82D0}"/>
              </a:ext>
            </a:extLst>
          </p:cNvPr>
          <p:cNvGrpSpPr/>
          <p:nvPr/>
        </p:nvGrpSpPr>
        <p:grpSpPr>
          <a:xfrm>
            <a:off x="396479" y="1059657"/>
            <a:ext cx="8343900" cy="1656905"/>
            <a:chOff x="358775" y="1649815"/>
            <a:chExt cx="11461750" cy="2276037"/>
          </a:xfrm>
        </p:grpSpPr>
        <p:sp>
          <p:nvSpPr>
            <p:cNvPr id="6" name="Google Shape;1039;p32">
              <a:extLst>
                <a:ext uri="{FF2B5EF4-FFF2-40B4-BE49-F238E27FC236}">
                  <a16:creationId xmlns:a16="http://schemas.microsoft.com/office/drawing/2014/main" id="{C7665D8E-4661-4BD5-8B15-4AB7C06FB42C}"/>
                </a:ext>
              </a:extLst>
            </p:cNvPr>
            <p:cNvSpPr/>
            <p:nvPr/>
          </p:nvSpPr>
          <p:spPr>
            <a:xfrm>
              <a:off x="3559017" y="1763045"/>
              <a:ext cx="816153" cy="881537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800"/>
              </a:pPr>
              <a:endParaRPr sz="1350">
                <a:solidFill>
                  <a:schemeClr val="lt1"/>
                </a:solidFill>
              </a:endParaRPr>
            </a:p>
          </p:txBody>
        </p:sp>
        <p:sp>
          <p:nvSpPr>
            <p:cNvPr id="7" name="Google Shape;1040;p32">
              <a:extLst>
                <a:ext uri="{FF2B5EF4-FFF2-40B4-BE49-F238E27FC236}">
                  <a16:creationId xmlns:a16="http://schemas.microsoft.com/office/drawing/2014/main" id="{FC9CB5B2-A464-4413-855D-097763803713}"/>
                </a:ext>
              </a:extLst>
            </p:cNvPr>
            <p:cNvSpPr/>
            <p:nvPr/>
          </p:nvSpPr>
          <p:spPr>
            <a:xfrm>
              <a:off x="7575410" y="1763045"/>
              <a:ext cx="816153" cy="881537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800"/>
              </a:pPr>
              <a:endParaRPr sz="1350">
                <a:solidFill>
                  <a:schemeClr val="lt1"/>
                </a:solidFill>
              </a:endParaRPr>
            </a:p>
          </p:txBody>
        </p:sp>
        <p:sp>
          <p:nvSpPr>
            <p:cNvPr id="8" name="Google Shape;1041;p32">
              <a:extLst>
                <a:ext uri="{FF2B5EF4-FFF2-40B4-BE49-F238E27FC236}">
                  <a16:creationId xmlns:a16="http://schemas.microsoft.com/office/drawing/2014/main" id="{683EBD78-C7D2-4F4B-8E43-26FCF428827E}"/>
                </a:ext>
              </a:extLst>
            </p:cNvPr>
            <p:cNvSpPr/>
            <p:nvPr/>
          </p:nvSpPr>
          <p:spPr>
            <a:xfrm>
              <a:off x="358775" y="2817855"/>
              <a:ext cx="3428960" cy="969830"/>
            </a:xfrm>
            <a:prstGeom prst="rect">
              <a:avLst/>
            </a:prstGeom>
            <a:solidFill>
              <a:schemeClr val="accent5">
                <a:alpha val="20000"/>
              </a:schemeClr>
            </a:solidFill>
            <a:ln>
              <a:noFill/>
            </a:ln>
          </p:spPr>
          <p:txBody>
            <a:bodyPr spcFirstLastPara="1" wrap="square" lIns="137156" tIns="137156" rIns="137156" bIns="137156" anchor="t" anchorCtr="0">
              <a:noAutofit/>
            </a:bodyPr>
            <a:lstStyle/>
            <a:p>
              <a:pPr marL="128588" indent="-128588">
                <a:lnSpc>
                  <a:spcPct val="94000"/>
                </a:lnSpc>
                <a:buClr>
                  <a:schemeClr val="accent1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Ask Relevant Questions</a:t>
              </a:r>
            </a:p>
            <a:p>
              <a:pPr marL="128588" indent="-128588">
                <a:lnSpc>
                  <a:spcPct val="94000"/>
                </a:lnSpc>
                <a:buClr>
                  <a:schemeClr val="accent1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Define Problem Objectives</a:t>
              </a:r>
            </a:p>
          </p:txBody>
        </p:sp>
        <p:sp>
          <p:nvSpPr>
            <p:cNvPr id="9" name="Google Shape;1042;p32">
              <a:extLst>
                <a:ext uri="{FF2B5EF4-FFF2-40B4-BE49-F238E27FC236}">
                  <a16:creationId xmlns:a16="http://schemas.microsoft.com/office/drawing/2014/main" id="{D6A91469-26B4-47AB-85C3-21BF55543C77}"/>
                </a:ext>
              </a:extLst>
            </p:cNvPr>
            <p:cNvSpPr/>
            <p:nvPr/>
          </p:nvSpPr>
          <p:spPr>
            <a:xfrm>
              <a:off x="4375169" y="2817855"/>
              <a:ext cx="3428960" cy="969830"/>
            </a:xfrm>
            <a:prstGeom prst="rect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txBody>
            <a:bodyPr spcFirstLastPara="1" wrap="square" lIns="137156" tIns="137156" rIns="137156" bIns="137156" anchor="t" anchorCtr="0">
              <a:noAutofit/>
            </a:bodyPr>
            <a:lstStyle/>
            <a:p>
              <a:pPr marL="128588" indent="-128588">
                <a:lnSpc>
                  <a:spcPct val="94000"/>
                </a:lnSpc>
                <a:buClr>
                  <a:schemeClr val="accent4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Gather and scrape necessary data</a:t>
              </a:r>
            </a:p>
            <a:p>
              <a:pPr marL="128588" indent="-128588">
                <a:lnSpc>
                  <a:spcPct val="94000"/>
                </a:lnSpc>
                <a:buClr>
                  <a:schemeClr val="accent4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Clean Data : inconsistency, missing data,…</a:t>
              </a:r>
              <a:r>
                <a:rPr lang="en-US" sz="1050" dirty="0" err="1">
                  <a:solidFill>
                    <a:schemeClr val="bg1"/>
                  </a:solidFill>
                </a:rPr>
                <a:t>etc</a:t>
              </a:r>
              <a:endParaRPr lang="en-US" sz="1050" dirty="0">
                <a:solidFill>
                  <a:schemeClr val="bg1"/>
                </a:solidFill>
              </a:endParaRPr>
            </a:p>
            <a:p>
              <a:pPr marL="128588" indent="-128588">
                <a:lnSpc>
                  <a:spcPct val="94000"/>
                </a:lnSpc>
                <a:buClr>
                  <a:schemeClr val="accent4"/>
                </a:buClr>
                <a:buSzPts val="1400"/>
                <a:buFont typeface="Arial"/>
                <a:buChar char="•"/>
              </a:pPr>
              <a:endParaRPr sz="1050" dirty="0">
                <a:solidFill>
                  <a:schemeClr val="bg1"/>
                </a:solidFill>
              </a:endParaRPr>
            </a:p>
          </p:txBody>
        </p:sp>
        <p:sp>
          <p:nvSpPr>
            <p:cNvPr id="10" name="Google Shape;1043;p32">
              <a:extLst>
                <a:ext uri="{FF2B5EF4-FFF2-40B4-BE49-F238E27FC236}">
                  <a16:creationId xmlns:a16="http://schemas.microsoft.com/office/drawing/2014/main" id="{5EFBA627-8375-4411-8409-77FD3C21D850}"/>
                </a:ext>
              </a:extLst>
            </p:cNvPr>
            <p:cNvSpPr/>
            <p:nvPr/>
          </p:nvSpPr>
          <p:spPr>
            <a:xfrm>
              <a:off x="8391565" y="2817855"/>
              <a:ext cx="3428960" cy="1107997"/>
            </a:xfrm>
            <a:prstGeom prst="rect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</p:spPr>
          <p:txBody>
            <a:bodyPr spcFirstLastPara="1" wrap="square" lIns="137156" tIns="137156" rIns="137156" bIns="137156" anchor="t" anchorCtr="0">
              <a:noAutofit/>
            </a:bodyPr>
            <a:lstStyle/>
            <a:p>
              <a:pPr marL="128588" indent="-128588">
                <a:lnSpc>
                  <a:spcPct val="94000"/>
                </a:lnSpc>
                <a:buClr>
                  <a:schemeClr val="accent5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Form Hypothesis</a:t>
              </a:r>
            </a:p>
            <a:p>
              <a:pPr marL="128588" indent="-128588">
                <a:lnSpc>
                  <a:spcPct val="94000"/>
                </a:lnSpc>
                <a:buClr>
                  <a:schemeClr val="accent5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Data visualization</a:t>
              </a:r>
            </a:p>
            <a:p>
              <a:pPr marL="128588" indent="-128588">
                <a:lnSpc>
                  <a:spcPct val="94000"/>
                </a:lnSpc>
                <a:buClr>
                  <a:schemeClr val="accent5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Data Analysis</a:t>
              </a:r>
            </a:p>
            <a:p>
              <a:pPr marL="128588" indent="-128588">
                <a:lnSpc>
                  <a:spcPct val="94000"/>
                </a:lnSpc>
                <a:buClr>
                  <a:schemeClr val="accent5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Data Exploration: correlation</a:t>
              </a:r>
              <a:endParaRPr sz="1050" dirty="0">
                <a:solidFill>
                  <a:schemeClr val="bg1"/>
                </a:solidFill>
              </a:endParaRPr>
            </a:p>
          </p:txBody>
        </p:sp>
        <p:sp>
          <p:nvSpPr>
            <p:cNvPr id="11" name="Google Shape;1044;p32">
              <a:extLst>
                <a:ext uri="{FF2B5EF4-FFF2-40B4-BE49-F238E27FC236}">
                  <a16:creationId xmlns:a16="http://schemas.microsoft.com/office/drawing/2014/main" id="{BDF08848-C892-4AF8-BB4D-30247AD95408}"/>
                </a:ext>
              </a:extLst>
            </p:cNvPr>
            <p:cNvSpPr txBox="1"/>
            <p:nvPr/>
          </p:nvSpPr>
          <p:spPr>
            <a:xfrm>
              <a:off x="358775" y="1649815"/>
              <a:ext cx="3428960" cy="110799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82869" tIns="91425" rIns="182869" bIns="91425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GB" sz="1600" dirty="0"/>
                <a:t>Business Requirements</a:t>
              </a:r>
            </a:p>
          </p:txBody>
        </p:sp>
        <p:sp>
          <p:nvSpPr>
            <p:cNvPr id="12" name="Google Shape;1045;p32">
              <a:extLst>
                <a:ext uri="{FF2B5EF4-FFF2-40B4-BE49-F238E27FC236}">
                  <a16:creationId xmlns:a16="http://schemas.microsoft.com/office/drawing/2014/main" id="{EA5556B6-CF38-4E7F-B4B0-DE733EB0035E}"/>
                </a:ext>
              </a:extLst>
            </p:cNvPr>
            <p:cNvSpPr txBox="1"/>
            <p:nvPr/>
          </p:nvSpPr>
          <p:spPr>
            <a:xfrm>
              <a:off x="4375169" y="1649815"/>
              <a:ext cx="3428960" cy="1107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82869" tIns="91425" rIns="182869" bIns="91425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US" sz="1600" dirty="0"/>
                <a:t>Data Collection and Prep.</a:t>
              </a:r>
            </a:p>
          </p:txBody>
        </p:sp>
        <p:sp>
          <p:nvSpPr>
            <p:cNvPr id="13" name="Google Shape;1046;p32">
              <a:extLst>
                <a:ext uri="{FF2B5EF4-FFF2-40B4-BE49-F238E27FC236}">
                  <a16:creationId xmlns:a16="http://schemas.microsoft.com/office/drawing/2014/main" id="{B3C87ED8-172A-4CD0-A80B-C2122A2360E6}"/>
                </a:ext>
              </a:extLst>
            </p:cNvPr>
            <p:cNvSpPr txBox="1"/>
            <p:nvPr/>
          </p:nvSpPr>
          <p:spPr>
            <a:xfrm>
              <a:off x="8391565" y="1649815"/>
              <a:ext cx="3428960" cy="110799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82869" tIns="91425" rIns="182869" bIns="91425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US" sz="1600" dirty="0"/>
                <a:t>Exploratory Data Analysis</a:t>
              </a:r>
            </a:p>
          </p:txBody>
        </p:sp>
      </p:grpSp>
      <p:sp>
        <p:nvSpPr>
          <p:cNvPr id="17" name="Google Shape;1754;p50">
            <a:extLst>
              <a:ext uri="{FF2B5EF4-FFF2-40B4-BE49-F238E27FC236}">
                <a16:creationId xmlns:a16="http://schemas.microsoft.com/office/drawing/2014/main" id="{A99F25FF-FBE7-4F26-B6C1-3CA523A6A9DC}"/>
              </a:ext>
            </a:extLst>
          </p:cNvPr>
          <p:cNvSpPr txBox="1"/>
          <p:nvPr/>
        </p:nvSpPr>
        <p:spPr>
          <a:xfrm>
            <a:off x="1132986" y="1571950"/>
            <a:ext cx="298593" cy="343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000000"/>
              </a:buClr>
              <a:buSzPts val="2667"/>
            </a:pPr>
            <a:endParaRPr sz="2000">
              <a:solidFill>
                <a:schemeClr val="lt1"/>
              </a:solidFill>
            </a:endParaRPr>
          </a:p>
        </p:txBody>
      </p:sp>
      <p:grpSp>
        <p:nvGrpSpPr>
          <p:cNvPr id="18" name="Google Shape;1038;p32">
            <a:extLst>
              <a:ext uri="{FF2B5EF4-FFF2-40B4-BE49-F238E27FC236}">
                <a16:creationId xmlns:a16="http://schemas.microsoft.com/office/drawing/2014/main" id="{D371302D-30B2-4181-AA62-689B94CC7F1A}"/>
              </a:ext>
            </a:extLst>
          </p:cNvPr>
          <p:cNvGrpSpPr/>
          <p:nvPr/>
        </p:nvGrpSpPr>
        <p:grpSpPr>
          <a:xfrm>
            <a:off x="346121" y="3113704"/>
            <a:ext cx="8343900" cy="1656905"/>
            <a:chOff x="358775" y="1649815"/>
            <a:chExt cx="11461750" cy="2276037"/>
          </a:xfrm>
        </p:grpSpPr>
        <p:sp>
          <p:nvSpPr>
            <p:cNvPr id="19" name="Google Shape;1039;p32">
              <a:extLst>
                <a:ext uri="{FF2B5EF4-FFF2-40B4-BE49-F238E27FC236}">
                  <a16:creationId xmlns:a16="http://schemas.microsoft.com/office/drawing/2014/main" id="{0AB963E2-2DE6-4945-BA05-DAD5B3547A19}"/>
                </a:ext>
              </a:extLst>
            </p:cNvPr>
            <p:cNvSpPr/>
            <p:nvPr/>
          </p:nvSpPr>
          <p:spPr>
            <a:xfrm>
              <a:off x="3559017" y="1763045"/>
              <a:ext cx="816153" cy="881537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800"/>
              </a:pPr>
              <a:endParaRPr sz="1350">
                <a:solidFill>
                  <a:schemeClr val="lt1"/>
                </a:solidFill>
              </a:endParaRPr>
            </a:p>
          </p:txBody>
        </p:sp>
        <p:sp>
          <p:nvSpPr>
            <p:cNvPr id="20" name="Google Shape;1040;p32">
              <a:extLst>
                <a:ext uri="{FF2B5EF4-FFF2-40B4-BE49-F238E27FC236}">
                  <a16:creationId xmlns:a16="http://schemas.microsoft.com/office/drawing/2014/main" id="{6E64194B-112B-46BF-8B56-4F30BE6C4CF0}"/>
                </a:ext>
              </a:extLst>
            </p:cNvPr>
            <p:cNvSpPr/>
            <p:nvPr/>
          </p:nvSpPr>
          <p:spPr>
            <a:xfrm>
              <a:off x="7575410" y="1763045"/>
              <a:ext cx="816153" cy="881537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800"/>
              </a:pPr>
              <a:endParaRPr sz="1350">
                <a:solidFill>
                  <a:schemeClr val="lt1"/>
                </a:solidFill>
              </a:endParaRPr>
            </a:p>
          </p:txBody>
        </p:sp>
        <p:sp>
          <p:nvSpPr>
            <p:cNvPr id="21" name="Google Shape;1041;p32">
              <a:extLst>
                <a:ext uri="{FF2B5EF4-FFF2-40B4-BE49-F238E27FC236}">
                  <a16:creationId xmlns:a16="http://schemas.microsoft.com/office/drawing/2014/main" id="{BEF55A91-0ED7-42B5-8C28-70D066C55DEC}"/>
                </a:ext>
              </a:extLst>
            </p:cNvPr>
            <p:cNvSpPr/>
            <p:nvPr/>
          </p:nvSpPr>
          <p:spPr>
            <a:xfrm>
              <a:off x="358775" y="2817855"/>
              <a:ext cx="3428960" cy="969830"/>
            </a:xfrm>
            <a:prstGeom prst="rect">
              <a:avLst/>
            </a:prstGeom>
            <a:solidFill>
              <a:schemeClr val="accent5">
                <a:alpha val="20000"/>
              </a:schemeClr>
            </a:solidFill>
            <a:ln>
              <a:noFill/>
            </a:ln>
          </p:spPr>
          <p:txBody>
            <a:bodyPr spcFirstLastPara="1" wrap="square" lIns="137156" tIns="137156" rIns="137156" bIns="137156" anchor="t" anchorCtr="0">
              <a:noAutofit/>
            </a:bodyPr>
            <a:lstStyle/>
            <a:p>
              <a:pPr marL="128588" indent="-128588">
                <a:lnSpc>
                  <a:spcPct val="94000"/>
                </a:lnSpc>
                <a:buClr>
                  <a:schemeClr val="accent1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Select Important Features</a:t>
              </a:r>
            </a:p>
            <a:p>
              <a:pPr marL="128588" indent="-128588">
                <a:lnSpc>
                  <a:spcPct val="94000"/>
                </a:lnSpc>
                <a:buClr>
                  <a:schemeClr val="accent1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Build new features</a:t>
              </a:r>
            </a:p>
          </p:txBody>
        </p:sp>
        <p:sp>
          <p:nvSpPr>
            <p:cNvPr id="22" name="Google Shape;1042;p32">
              <a:extLst>
                <a:ext uri="{FF2B5EF4-FFF2-40B4-BE49-F238E27FC236}">
                  <a16:creationId xmlns:a16="http://schemas.microsoft.com/office/drawing/2014/main" id="{3BF79AC6-E37D-46F6-98C9-95572B971334}"/>
                </a:ext>
              </a:extLst>
            </p:cNvPr>
            <p:cNvSpPr/>
            <p:nvPr/>
          </p:nvSpPr>
          <p:spPr>
            <a:xfrm>
              <a:off x="4375169" y="2817855"/>
              <a:ext cx="3428960" cy="969830"/>
            </a:xfrm>
            <a:prstGeom prst="rect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txBody>
            <a:bodyPr spcFirstLastPara="1" wrap="square" lIns="137156" tIns="137156" rIns="137156" bIns="137156" anchor="t" anchorCtr="0">
              <a:noAutofit/>
            </a:bodyPr>
            <a:lstStyle/>
            <a:p>
              <a:pPr marL="128588" indent="-128588">
                <a:lnSpc>
                  <a:spcPct val="94000"/>
                </a:lnSpc>
                <a:buClr>
                  <a:schemeClr val="accent4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Train Machine Learning Models</a:t>
              </a:r>
            </a:p>
            <a:p>
              <a:pPr marL="128588" indent="-128588">
                <a:lnSpc>
                  <a:spcPct val="94000"/>
                </a:lnSpc>
                <a:buClr>
                  <a:schemeClr val="accent4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Evaluate Performance</a:t>
              </a:r>
            </a:p>
            <a:p>
              <a:pPr marL="128588" indent="-128588">
                <a:lnSpc>
                  <a:spcPct val="94000"/>
                </a:lnSpc>
                <a:buClr>
                  <a:schemeClr val="accent4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Chose best model</a:t>
              </a:r>
              <a:endParaRPr sz="1050" dirty="0">
                <a:solidFill>
                  <a:schemeClr val="bg1"/>
                </a:solidFill>
              </a:endParaRPr>
            </a:p>
          </p:txBody>
        </p:sp>
        <p:sp>
          <p:nvSpPr>
            <p:cNvPr id="23" name="Google Shape;1043;p32">
              <a:extLst>
                <a:ext uri="{FF2B5EF4-FFF2-40B4-BE49-F238E27FC236}">
                  <a16:creationId xmlns:a16="http://schemas.microsoft.com/office/drawing/2014/main" id="{A8232FBE-C6BA-4154-B157-145A5AE9FA22}"/>
                </a:ext>
              </a:extLst>
            </p:cNvPr>
            <p:cNvSpPr/>
            <p:nvPr/>
          </p:nvSpPr>
          <p:spPr>
            <a:xfrm>
              <a:off x="8391565" y="2817855"/>
              <a:ext cx="3428960" cy="1107997"/>
            </a:xfrm>
            <a:prstGeom prst="rect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</p:spPr>
          <p:txBody>
            <a:bodyPr spcFirstLastPara="1" wrap="square" lIns="137156" tIns="137156" rIns="137156" bIns="137156" anchor="t" anchorCtr="0">
              <a:noAutofit/>
            </a:bodyPr>
            <a:lstStyle/>
            <a:p>
              <a:pPr marL="128588" indent="-128588">
                <a:lnSpc>
                  <a:spcPct val="94000"/>
                </a:lnSpc>
                <a:buClr>
                  <a:schemeClr val="accent5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Tune selected model</a:t>
              </a:r>
            </a:p>
            <a:p>
              <a:pPr marL="128588" indent="-128588">
                <a:lnSpc>
                  <a:spcPct val="94000"/>
                </a:lnSpc>
                <a:buClr>
                  <a:schemeClr val="accent5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Deploy Model</a:t>
              </a:r>
            </a:p>
            <a:p>
              <a:pPr marL="128588" indent="-128588">
                <a:lnSpc>
                  <a:spcPct val="94000"/>
                </a:lnSpc>
                <a:buClr>
                  <a:schemeClr val="accent5"/>
                </a:buClr>
                <a:buSzPts val="1400"/>
                <a:buFont typeface="Arial"/>
                <a:buChar char="•"/>
              </a:pPr>
              <a:r>
                <a:rPr lang="en-US" sz="1050" dirty="0">
                  <a:solidFill>
                    <a:schemeClr val="bg1"/>
                  </a:solidFill>
                </a:rPr>
                <a:t>Communicate performance </a:t>
              </a:r>
              <a:r>
                <a:rPr lang="en-US" sz="1050">
                  <a:solidFill>
                    <a:schemeClr val="bg1"/>
                  </a:solidFill>
                </a:rPr>
                <a:t>and results</a:t>
              </a:r>
              <a:endParaRPr sz="1050" dirty="0">
                <a:solidFill>
                  <a:schemeClr val="bg1"/>
                </a:solidFill>
              </a:endParaRPr>
            </a:p>
          </p:txBody>
        </p:sp>
        <p:sp>
          <p:nvSpPr>
            <p:cNvPr id="24" name="Google Shape;1044;p32">
              <a:extLst>
                <a:ext uri="{FF2B5EF4-FFF2-40B4-BE49-F238E27FC236}">
                  <a16:creationId xmlns:a16="http://schemas.microsoft.com/office/drawing/2014/main" id="{25AD19A7-E767-4B20-9B23-B2E5A3745B1B}"/>
                </a:ext>
              </a:extLst>
            </p:cNvPr>
            <p:cNvSpPr txBox="1"/>
            <p:nvPr/>
          </p:nvSpPr>
          <p:spPr>
            <a:xfrm>
              <a:off x="358775" y="1649815"/>
              <a:ext cx="3428960" cy="110799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82869" tIns="91425" rIns="182869" bIns="91425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GB" sz="1600" dirty="0"/>
                <a:t>Data Engineering</a:t>
              </a:r>
            </a:p>
          </p:txBody>
        </p:sp>
        <p:sp>
          <p:nvSpPr>
            <p:cNvPr id="25" name="Google Shape;1045;p32">
              <a:extLst>
                <a:ext uri="{FF2B5EF4-FFF2-40B4-BE49-F238E27FC236}">
                  <a16:creationId xmlns:a16="http://schemas.microsoft.com/office/drawing/2014/main" id="{AE381BB1-9DEB-4648-9487-CE2546CBB248}"/>
                </a:ext>
              </a:extLst>
            </p:cNvPr>
            <p:cNvSpPr txBox="1"/>
            <p:nvPr/>
          </p:nvSpPr>
          <p:spPr>
            <a:xfrm>
              <a:off x="4375169" y="1649815"/>
              <a:ext cx="3428960" cy="1107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82869" tIns="91425" rIns="182869" bIns="91425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US" sz="1600" dirty="0"/>
                <a:t>Data Modelling and Model Selection</a:t>
              </a:r>
            </a:p>
          </p:txBody>
        </p:sp>
        <p:sp>
          <p:nvSpPr>
            <p:cNvPr id="26" name="Google Shape;1046;p32">
              <a:extLst>
                <a:ext uri="{FF2B5EF4-FFF2-40B4-BE49-F238E27FC236}">
                  <a16:creationId xmlns:a16="http://schemas.microsoft.com/office/drawing/2014/main" id="{1F4CEF6F-49A6-4110-B59D-F42DC8371186}"/>
                </a:ext>
              </a:extLst>
            </p:cNvPr>
            <p:cNvSpPr txBox="1"/>
            <p:nvPr/>
          </p:nvSpPr>
          <p:spPr>
            <a:xfrm>
              <a:off x="8391565" y="1649815"/>
              <a:ext cx="3428960" cy="110799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82869" tIns="91425" rIns="182869" bIns="91425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rgbClr val="000000"/>
                </a:buClr>
                <a:buSzPts val="1800"/>
              </a:pPr>
              <a:r>
                <a:rPr lang="en-US" sz="1600" dirty="0"/>
                <a:t>Model Tuning and Deployment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593464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A BRIEF HISTORY OF DATA SCIENCE</a:t>
            </a:r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34185234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 algn="ctr">
              <a:defRPr sz="6000" b="1"/>
            </a:lvl1pPr>
          </a:lstStyle>
          <a:p>
            <a:r>
              <a:rPr lang="en-US" dirty="0"/>
              <a:t>Course Structure</a:t>
            </a:r>
            <a:endParaRPr dirty="0"/>
          </a:p>
        </p:txBody>
      </p:sp>
      <p:pic>
        <p:nvPicPr>
          <p:cNvPr id="18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30724164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87"/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Shape 89"/>
          <p:cNvSpPr txBox="1">
            <a:spLocks noGrp="1"/>
          </p:cNvSpPr>
          <p:nvPr>
            <p:ph type="body" idx="1"/>
          </p:nvPr>
        </p:nvSpPr>
        <p:spPr>
          <a:xfrm>
            <a:off x="311699" y="1152474"/>
            <a:ext cx="8975736" cy="4235313"/>
          </a:xfrm>
          <a:prstGeom prst="rect">
            <a:avLst/>
          </a:prstGeom>
        </p:spPr>
        <p:txBody>
          <a:bodyPr/>
          <a:lstStyle>
            <a:lvl1pPr marL="457200" indent="-381000">
              <a:lnSpc>
                <a:spcPct val="13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Helvetica"/>
              <a:buChar char="●"/>
              <a:defRPr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1: Basic Python &amp; Math (weeks 1 and 2)</a:t>
            </a:r>
          </a:p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2: Exploratory Data Analysis (weeks 3 and 4)</a:t>
            </a:r>
          </a:p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3: Regression (weeks 5 and 6)</a:t>
            </a:r>
          </a:p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4: Classification (weeks 7 and 8)</a:t>
            </a:r>
          </a:p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5: Unsupervised Learning &amp; NLP (weeks 9 and 10)</a:t>
            </a:r>
          </a:p>
          <a:p>
            <a:pPr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GB" sz="2300" b="1" dirty="0">
                <a:sym typeface="Avenir Book"/>
              </a:rPr>
              <a:t>Module 6: Deep Learning (weeks 11 and 12)</a:t>
            </a:r>
            <a:endParaRPr lang="en-US" sz="2300" dirty="0">
              <a:solidFill>
                <a:schemeClr val="bg1"/>
              </a:solidFill>
            </a:endParaRPr>
          </a:p>
        </p:txBody>
      </p:sp>
      <p:sp>
        <p:nvSpPr>
          <p:cNvPr id="127" name="Shape 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2959">
              <a:defRPr sz="252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lang="en-US" dirty="0"/>
              <a:t>Course Structure </a:t>
            </a:r>
            <a:endParaRPr dirty="0"/>
          </a:p>
        </p:txBody>
      </p:sp>
      <p:pic>
        <p:nvPicPr>
          <p:cNvPr id="129" name="Shape 90" descr="Shape 90"/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29521160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 algn="ctr">
              <a:defRPr sz="6000" b="1"/>
            </a:lvl1pPr>
          </a:lstStyle>
          <a:p>
            <a:r>
              <a:rPr dirty="0"/>
              <a:t>Recap</a:t>
            </a:r>
          </a:p>
        </p:txBody>
      </p:sp>
      <p:pic>
        <p:nvPicPr>
          <p:cNvPr id="18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38026396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87"/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Shape 8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457200" indent="-381000">
              <a:lnSpc>
                <a:spcPct val="13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Helvetica"/>
              <a:buChar char="●"/>
              <a:defRPr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 marL="76200" indent="0">
              <a:buNone/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US" dirty="0">
                <a:solidFill>
                  <a:schemeClr val="bg1"/>
                </a:solidFill>
              </a:rPr>
              <a:t>Be able to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data science and explain its different facets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differences between statistics and machine learning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major branches of machine learning and the types of problems they solve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special topics within data science</a:t>
            </a:r>
          </a:p>
        </p:txBody>
      </p:sp>
      <p:sp>
        <p:nvSpPr>
          <p:cNvPr id="127" name="Shape 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2959">
              <a:defRPr sz="252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Learning objective</a:t>
            </a:r>
            <a:r>
              <a:rPr lang="en-US" dirty="0"/>
              <a:t>s</a:t>
            </a:r>
            <a:endParaRPr dirty="0"/>
          </a:p>
        </p:txBody>
      </p:sp>
      <p:pic>
        <p:nvPicPr>
          <p:cNvPr id="129" name="Shape 90" descr="Shape 90"/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52883327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7739225" cy="3416400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science means different things at different places, but it generally involves, analytics, statistics, machine learning, artificial intelligence, and programming.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Supervised and unsupervised learning are the two main branches of machine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Statistics and machine learning have a large overlap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Artificial Intelligence is not well defined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Takeaways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84084778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6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sz="6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t>QUESTIONS?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BCB53D-9A04-F640-9F91-0080CE713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495079" cy="3416400"/>
          </a:xfrm>
        </p:spPr>
        <p:txBody>
          <a:bodyPr/>
          <a:lstStyle/>
          <a:p>
            <a:r>
              <a:rPr lang="en-US" dirty="0"/>
              <a:t>Data science is the practice of extracting useful and actionable information from data, which is then used to create value</a:t>
            </a:r>
          </a:p>
          <a:p>
            <a:r>
              <a:rPr lang="en-US" dirty="0"/>
              <a:t>This is achieved through a combination of analysis, statistics, machine learning, artificial intelligence, and programming</a:t>
            </a:r>
          </a:p>
          <a:p>
            <a:r>
              <a:rPr lang="en-US" dirty="0"/>
              <a:t>With these tools, we can use computers to answer questions and achieve results that were previously untenable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47E637-CB29-704F-9C89-27BA86A2F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Definition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C8BCA7-BF20-E447-B7E2-7B07ED67D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1784" y="872364"/>
            <a:ext cx="6096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55155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94A4A-FA72-D94A-8CCA-665135D69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BASICS OF DATA SCIENCE</a:t>
            </a:r>
          </a:p>
        </p:txBody>
      </p:sp>
    </p:spTree>
    <p:extLst>
      <p:ext uri="{BB962C8B-B14F-4D97-AF65-F5344CB8AC3E}">
        <p14:creationId xmlns:p14="http://schemas.microsoft.com/office/powerpoint/2010/main" val="242788754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EF2DD1-C63C-CF4A-B71E-923E53179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383869" cy="3416400"/>
          </a:xfrm>
        </p:spPr>
        <p:txBody>
          <a:bodyPr/>
          <a:lstStyle/>
          <a:p>
            <a:r>
              <a:rPr lang="en-US" b="1" dirty="0"/>
              <a:t>Analytics</a:t>
            </a:r>
            <a:r>
              <a:rPr lang="en-US" dirty="0"/>
              <a:t>: the discovery of patterns in data and their application to decision making</a:t>
            </a:r>
          </a:p>
          <a:p>
            <a:r>
              <a:rPr lang="en-US" b="1" dirty="0"/>
              <a:t>Statistics</a:t>
            </a:r>
            <a:r>
              <a:rPr lang="en-US" dirty="0"/>
              <a:t>: branch of mathematics focusing on uncovering meaning in data and randomness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Major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654B95-AC5A-2B40-B56A-4224C048F84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4264" y="1152476"/>
            <a:ext cx="2849466" cy="18996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251D7C-C71D-F54D-BBF9-46E2EFCD4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863" y="2829698"/>
            <a:ext cx="3068438" cy="195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10352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EF2DD1-C63C-CF4A-B71E-923E53179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5001706" cy="3416400"/>
          </a:xfrm>
        </p:spPr>
        <p:txBody>
          <a:bodyPr/>
          <a:lstStyle/>
          <a:p>
            <a:r>
              <a:rPr lang="en-US" b="1" dirty="0"/>
              <a:t>Machine Learning</a:t>
            </a:r>
            <a:r>
              <a:rPr lang="en-US" dirty="0"/>
              <a:t>: the study of algorithms and statistical models to improve task performance</a:t>
            </a:r>
          </a:p>
          <a:p>
            <a:r>
              <a:rPr lang="en-US" b="1" dirty="0"/>
              <a:t>Computer Science</a:t>
            </a:r>
            <a:r>
              <a:rPr lang="en-US" dirty="0"/>
              <a:t>: the study of algorithms and computation</a:t>
            </a:r>
          </a:p>
          <a:p>
            <a:r>
              <a:rPr lang="en-US" b="1" dirty="0"/>
              <a:t>Artificial Intelligence (AI)</a:t>
            </a:r>
            <a:r>
              <a:rPr lang="en-US" dirty="0"/>
              <a:t>: No agreed upon definition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Major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2F735B-F592-6843-983E-9F42874DC8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206" l="33667" r="65917">
                        <a14:foregroundMark x1="38167" y1="55238" x2="38583" y2="43651"/>
                        <a14:foregroundMark x1="62667" y1="55079" x2="62083" y2="42857"/>
                        <a14:foregroundMark x1="57750" y1="37778" x2="57750" y2="36984"/>
                        <a14:foregroundMark x1="52667" y1="25556" x2="52667" y2="25238"/>
                        <a14:foregroundMark x1="48500" y1="25238" x2="48500" y2="25238"/>
                        <a14:foregroundMark x1="50833" y1="11111" x2="50417" y2="7143"/>
                        <a14:foregroundMark x1="50667" y1="15079" x2="50667" y2="13333"/>
                        <a14:foregroundMark x1="48750" y1="12540" x2="48750" y2="12540"/>
                        <a14:foregroundMark x1="47583" y1="9841" x2="48000" y2="10159"/>
                        <a14:foregroundMark x1="47667" y1="5873" x2="48083" y2="6508"/>
                        <a14:foregroundMark x1="48833" y1="3333" x2="49167" y2="4921"/>
                        <a14:foregroundMark x1="50667" y1="1746" x2="50750" y2="3492"/>
                        <a14:foregroundMark x1="52250" y1="2540" x2="51833" y2="3810"/>
                        <a14:foregroundMark x1="53333" y1="5714" x2="52917" y2="6032"/>
                        <a14:foregroundMark x1="52917" y1="8730" x2="53333" y2="9841"/>
                        <a14:foregroundMark x1="52167" y1="11905" x2="52417" y2="13175"/>
                        <a14:foregroundMark x1="53417" y1="77619" x2="53583" y2="71746"/>
                        <a14:foregroundMark x1="47667" y1="75556" x2="47583" y2="70476"/>
                        <a14:foregroundMark x1="53083" y1="46667" x2="53333" y2="46508"/>
                        <a14:foregroundMark x1="49750" y1="48413" x2="49333" y2="47937"/>
                        <a14:foregroundMark x1="48917" y1="11746" x2="49083" y2="11587"/>
                        <a14:foregroundMark x1="48000" y1="9048" x2="48167" y2="92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4865" t="1023" r="35045" b="17406"/>
          <a:stretch/>
        </p:blipFill>
        <p:spPr>
          <a:xfrm>
            <a:off x="6090589" y="1066018"/>
            <a:ext cx="2751439" cy="391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59928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Metis_CT">
  <a:themeElements>
    <a:clrScheme name="Custom 2">
      <a:dk1>
        <a:srgbClr val="212121"/>
      </a:dk1>
      <a:lt1>
        <a:srgbClr val="FFFFFF"/>
      </a:lt1>
      <a:dk2>
        <a:srgbClr val="A7A7A7"/>
      </a:dk2>
      <a:lt2>
        <a:srgbClr val="535353"/>
      </a:lt2>
      <a:accent1>
        <a:srgbClr val="328EC4"/>
      </a:accent1>
      <a:accent2>
        <a:srgbClr val="D23199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0000FF"/>
      </a:hlink>
      <a:folHlink>
        <a:srgbClr val="FF00FF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simple-dark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12121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 dirty="0">
            <a:ln>
              <a:noFill/>
            </a:ln>
            <a:solidFill>
              <a:schemeClr val="bg1"/>
            </a:solidFill>
            <a:effectLst/>
            <a:uFillTx/>
            <a:latin typeface="+mj-lt"/>
            <a:cs typeface="Arial" panose="020B0604020202020204" pitchFamily="34" charset="0"/>
            <a:sym typeface="Arial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Metis_CT" id="{97739FD9-778E-3849-BFAE-EA3FF0BBACA5}" vid="{4995C8F1-E9A5-014D-8D2A-D945E4818636}"/>
    </a:ext>
  </a:extLst>
</a:theme>
</file>

<file path=ppt/theme/theme2.xml><?xml version="1.0" encoding="utf-8"?>
<a:theme xmlns:a="http://schemas.openxmlformats.org/drawingml/2006/main" name="simple-dark-2">
  <a:themeElements>
    <a:clrScheme name="simple-dark-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-dark-2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imple-dark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12121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Metis_CT</Template>
  <TotalTime>8600</TotalTime>
  <Words>1771</Words>
  <Application>Microsoft Office PowerPoint</Application>
  <PresentationFormat>On-screen Show (16:9)</PresentationFormat>
  <Paragraphs>414</Paragraphs>
  <Slides>55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Arial</vt:lpstr>
      <vt:lpstr>Avenir</vt:lpstr>
      <vt:lpstr>Avenir Book</vt:lpstr>
      <vt:lpstr>Helvetica</vt:lpstr>
      <vt:lpstr>Helvetica Neue</vt:lpstr>
      <vt:lpstr>Intel Clear Regular</vt:lpstr>
      <vt:lpstr>Proxima Nova</vt:lpstr>
      <vt:lpstr>Metis_CT</vt:lpstr>
      <vt:lpstr>Intro to Data Science</vt:lpstr>
      <vt:lpstr>Learning Objectives &amp; Agenda</vt:lpstr>
      <vt:lpstr>Learning objectives</vt:lpstr>
      <vt:lpstr>Agenda</vt:lpstr>
      <vt:lpstr>A BRIEF HISTORY OF DATA SCIENCE</vt:lpstr>
      <vt:lpstr>Definition</vt:lpstr>
      <vt:lpstr>BASICS OF DATA SCIENCE</vt:lpstr>
      <vt:lpstr>Major Components</vt:lpstr>
      <vt:lpstr>Major Components</vt:lpstr>
      <vt:lpstr>Major Components</vt:lpstr>
      <vt:lpstr>Data Science Team Skills</vt:lpstr>
      <vt:lpstr>Data Science Team Roles</vt:lpstr>
      <vt:lpstr>Data Science Project Workflow</vt:lpstr>
      <vt:lpstr>ANALYTICS &amp; STATISTICS</vt:lpstr>
      <vt:lpstr>Types of Analytics Techniques</vt:lpstr>
      <vt:lpstr>Analytics</vt:lpstr>
      <vt:lpstr>Statistics</vt:lpstr>
      <vt:lpstr>Statistics</vt:lpstr>
      <vt:lpstr>STATISTICS &amp; MACHINE LEARNING</vt:lpstr>
      <vt:lpstr>A Word to Statisticians</vt:lpstr>
      <vt:lpstr>A Word to Statisticians</vt:lpstr>
      <vt:lpstr>MACHINE LEARNING &amp; ARTIFICIAL INTELLIGENCE</vt:lpstr>
      <vt:lpstr>Machine Learning (ML)</vt:lpstr>
      <vt:lpstr>Machine Learning (ML)</vt:lpstr>
      <vt:lpstr>Machine Learning</vt:lpstr>
      <vt:lpstr>Supervised Learning</vt:lpstr>
      <vt:lpstr>Machine Learning</vt:lpstr>
      <vt:lpstr>Supervised Learning: Regression</vt:lpstr>
      <vt:lpstr>Machine Learning</vt:lpstr>
      <vt:lpstr>Machine Learning</vt:lpstr>
      <vt:lpstr>Supervised Learning: Classification</vt:lpstr>
      <vt:lpstr>Machine Learning</vt:lpstr>
      <vt:lpstr>Machine Learning</vt:lpstr>
      <vt:lpstr>Unsupervised Learning</vt:lpstr>
      <vt:lpstr>Machine Learning</vt:lpstr>
      <vt:lpstr>Machine Learning</vt:lpstr>
      <vt:lpstr>Machine Learning</vt:lpstr>
      <vt:lpstr>Machine Learning</vt:lpstr>
      <vt:lpstr>Machine Learning</vt:lpstr>
      <vt:lpstr>SPECIAL TOPICS</vt:lpstr>
      <vt:lpstr>Special Topics</vt:lpstr>
      <vt:lpstr>Special Topics</vt:lpstr>
      <vt:lpstr>Special Topics</vt:lpstr>
      <vt:lpstr>Special Topics</vt:lpstr>
      <vt:lpstr>Special Topics</vt:lpstr>
      <vt:lpstr>Special Topics</vt:lpstr>
      <vt:lpstr>Machine Learning Projects Life Cycle</vt:lpstr>
      <vt:lpstr>Machine Learning Project Life Cycle</vt:lpstr>
      <vt:lpstr>Machine Learning Project Life Cycle</vt:lpstr>
      <vt:lpstr>Course Structure</vt:lpstr>
      <vt:lpstr>Course Structure </vt:lpstr>
      <vt:lpstr>Recap</vt:lpstr>
      <vt:lpstr>Learning objectives</vt:lpstr>
      <vt:lpstr>Takeaways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TITLE</dc:title>
  <cp:lastModifiedBy>Mohamed Almoghalis</cp:lastModifiedBy>
  <cp:revision>157</cp:revision>
  <dcterms:modified xsi:type="dcterms:W3CDTF">2021-09-01T11:44:54Z</dcterms:modified>
</cp:coreProperties>
</file>